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44" r:id="rId2"/>
    <p:sldMasterId id="2147483804" r:id="rId3"/>
    <p:sldMasterId id="2147483924" r:id="rId4"/>
    <p:sldMasterId id="2147483936" r:id="rId5"/>
  </p:sldMasterIdLst>
  <p:notesMasterIdLst>
    <p:notesMasterId r:id="rId15"/>
  </p:notesMasterIdLst>
  <p:sldIdLst>
    <p:sldId id="276" r:id="rId6"/>
    <p:sldId id="279" r:id="rId7"/>
    <p:sldId id="286" r:id="rId8"/>
    <p:sldId id="287" r:id="rId9"/>
    <p:sldId id="288" r:id="rId10"/>
    <p:sldId id="308" r:id="rId11"/>
    <p:sldId id="297" r:id="rId12"/>
    <p:sldId id="310" r:id="rId13"/>
    <p:sldId id="307" r:id="rId1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E7F4DD"/>
    <a:srgbClr val="4031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0" autoAdjust="0"/>
    <p:restoredTop sz="94619" autoAdjust="0"/>
  </p:normalViewPr>
  <p:slideViewPr>
    <p:cSldViewPr>
      <p:cViewPr varScale="1">
        <p:scale>
          <a:sx n="84" d="100"/>
          <a:sy n="84" d="100"/>
        </p:scale>
        <p:origin x="-124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4"/>
    </p:cViewPr>
  </p:sorterViewPr>
  <p:notesViewPr>
    <p:cSldViewPr>
      <p:cViewPr varScale="1">
        <p:scale>
          <a:sx n="61" d="100"/>
          <a:sy n="61" d="100"/>
        </p:scale>
        <p:origin x="-835" y="-9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3C4D2-59B2-47CE-BF67-FCEACDAB5A38}" type="datetimeFigureOut">
              <a:rPr lang="bg-BG" smtClean="0"/>
              <a:t>26.6.2018 г.</a:t>
            </a:fld>
            <a:endParaRPr lang="bg-B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4F2D-C52D-420E-80D9-9B5A2889D9A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25601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4F2D-C52D-420E-80D9-9B5A2889D9A3}" type="slidenum">
              <a:rPr lang="bg-BG" smtClean="0"/>
              <a:t>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98110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E4FD8-431F-4D27-93A7-8E0928F39FE1}" type="slidenum">
              <a:rPr lang="bg-BG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6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4F2D-C52D-420E-80D9-9B5A2889D9A3}" type="slidenum">
              <a:rPr lang="bg-BG" smtClean="0"/>
              <a:t>5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07353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altLang="bg-BG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7B8AC7F-D2FD-4344-B1D0-0225963D4694}" type="slidenum">
              <a:rPr lang="bg-BG" altLang="bg-BG">
                <a:solidFill>
                  <a:prstClr val="black"/>
                </a:solidFill>
                <a:latin typeface="Georgia" pitchFamily="18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bg-BG" altLang="bg-BG" dirty="0">
              <a:solidFill>
                <a:prstClr val="black"/>
              </a:solidFill>
              <a:latin typeface="Georgia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altLang="bg-BG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7B8AC7F-D2FD-4344-B1D0-0225963D4694}" type="slidenum">
              <a:rPr lang="bg-BG" altLang="bg-BG">
                <a:solidFill>
                  <a:prstClr val="black"/>
                </a:solidFill>
                <a:latin typeface="Georgia" pitchFamily="18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bg-BG" altLang="bg-BG" dirty="0">
              <a:solidFill>
                <a:prstClr val="black"/>
              </a:solidFill>
              <a:latin typeface="Georgia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1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A12D1-2C21-4593-A468-B1B513552EE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132D08-D185-4203-9642-105B72FED7F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055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10002-22D1-4A2F-B16B-B37525A31569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814C-4496-4B9A-954B-10308D5CEDC4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6635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1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8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1" y="304803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2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3DE56-2C4F-4484-B906-86AF156C97C6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06302-B382-4F17-9C75-8E0A49A8F32E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3553517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1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A12D1-2C21-4593-A468-B1B513552EE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132D08-D185-4203-9642-105B72FED7F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601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85C46-7BBB-426E-9B02-A17A2DC61E01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1" y="1027115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A92DB-06EE-4171-AFB8-F84904AF0CBE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129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975B-FAD3-4EE4-8593-29002B810645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7EEC3E1-174F-4BFB-A14A-2FA2C7EB340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678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7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1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1" y="6410327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A3B78-8E7C-4F89-91DE-4520B8CE51C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D72C6-4F19-4525-BDFC-4CAB6AC463A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40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7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1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066D6-D06B-41A7-818A-08FB35772FDB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7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1" y="1042990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81F4B7C-F08B-47A1-85A5-1013CA58799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9735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744A0-9FC9-4483-8B24-D85C7B73B206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1" y="10366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A8A6-2781-4B19-A3AB-391CB143F91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121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BAB7C-667F-4705-845C-6EB734C55BA8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1" y="6324602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94DCE9-F12F-4422-80D0-A521E026FC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8026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2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01D0017-93E0-45F1-949C-BD56951E24A3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02B6C-89B3-4D48-A2A2-D89CF80A401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272864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85C46-7BBB-426E-9B02-A17A2DC61E01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1" y="1027115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A92DB-06EE-4171-AFB8-F84904AF0CBE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893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2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6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6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1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C3B8F-D134-4A0F-B04C-11870D07E10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7" y="640556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137D9-F308-4411-B633-2496937C8A0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21099272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10002-22D1-4A2F-B16B-B37525A31569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814C-4496-4B9A-954B-10308D5CEDC4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8920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1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8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1" y="304803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2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3DE56-2C4F-4484-B906-86AF156C97C6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06302-B382-4F17-9C75-8E0A49A8F32E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2990409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1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A12D1-2C21-4593-A468-B1B513552EE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132D08-D185-4203-9642-105B72FED7F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263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85C46-7BBB-426E-9B02-A17A2DC61E01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1" y="1027115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A92DB-06EE-4171-AFB8-F84904AF0CBE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490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975B-FAD3-4EE4-8593-29002B810645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7EEC3E1-174F-4BFB-A14A-2FA2C7EB340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6358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7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1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1" y="6410327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A3B78-8E7C-4F89-91DE-4520B8CE51C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D72C6-4F19-4525-BDFC-4CAB6AC463A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086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7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1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066D6-D06B-41A7-818A-08FB35772FDB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7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1" y="1042990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81F4B7C-F08B-47A1-85A5-1013CA58799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2851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744A0-9FC9-4483-8B24-D85C7B73B206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1" y="10366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A8A6-2781-4B19-A3AB-391CB143F91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6169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BAB7C-667F-4705-845C-6EB734C55BA8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1" y="6324602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94DCE9-F12F-4422-80D0-A521E026FC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45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975B-FAD3-4EE4-8593-29002B810645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7EEC3E1-174F-4BFB-A14A-2FA2C7EB340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25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2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01D0017-93E0-45F1-949C-BD56951E24A3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02B6C-89B3-4D48-A2A2-D89CF80A401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5706979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2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6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6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1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C3B8F-D134-4A0F-B04C-11870D07E10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7" y="640556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137D9-F308-4411-B633-2496937C8A0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2008876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10002-22D1-4A2F-B16B-B37525A31569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814C-4496-4B9A-954B-10308D5CEDC4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401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1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8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1" y="304803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2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3DE56-2C4F-4484-B906-86AF156C97C6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06302-B382-4F17-9C75-8E0A49A8F32E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3563159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1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A12D1-2C21-4593-A468-B1B513552EE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132D08-D185-4203-9642-105B72FED7F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726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85C46-7BBB-426E-9B02-A17A2DC61E01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1" y="1027115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A92DB-06EE-4171-AFB8-F84904AF0CBE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1635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975B-FAD3-4EE4-8593-29002B810645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7EEC3E1-174F-4BFB-A14A-2FA2C7EB340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981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7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1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1" y="6410327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A3B78-8E7C-4F89-91DE-4520B8CE51C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D72C6-4F19-4525-BDFC-4CAB6AC463A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2380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7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1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066D6-D06B-41A7-818A-08FB35772FDB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7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1" y="1042990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81F4B7C-F08B-47A1-85A5-1013CA58799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7157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744A0-9FC9-4483-8B24-D85C7B73B206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1" y="10366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A8A6-2781-4B19-A3AB-391CB143F91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36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7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1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1" y="6410327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A3B78-8E7C-4F89-91DE-4520B8CE51C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D72C6-4F19-4525-BDFC-4CAB6AC463A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683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BAB7C-667F-4705-845C-6EB734C55BA8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1" y="6324602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94DCE9-F12F-4422-80D0-A521E026FC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1139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2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01D0017-93E0-45F1-949C-BD56951E24A3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02B6C-89B3-4D48-A2A2-D89CF80A401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727492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2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6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6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1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C3B8F-D134-4A0F-B04C-11870D07E10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7" y="640556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137D9-F308-4411-B633-2496937C8A0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2600370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10002-22D1-4A2F-B16B-B37525A31569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814C-4496-4B9A-954B-10308D5CEDC4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6567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1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8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1" y="304803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2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3DE56-2C4F-4484-B906-86AF156C97C6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06302-B382-4F17-9C75-8E0A49A8F32E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24993992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1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A12D1-2C21-4593-A468-B1B513552EE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132D08-D185-4203-9642-105B72FED7F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045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85C46-7BBB-426E-9B02-A17A2DC61E01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1" y="1027115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A92DB-06EE-4171-AFB8-F84904AF0CBE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7012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975B-FAD3-4EE4-8593-29002B810645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7EEC3E1-174F-4BFB-A14A-2FA2C7EB340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628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7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1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1" y="6410327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A3B78-8E7C-4F89-91DE-4520B8CE51C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D72C6-4F19-4525-BDFC-4CAB6AC463A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848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7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1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066D6-D06B-41A7-818A-08FB35772FDB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7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1" y="1042990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81F4B7C-F08B-47A1-85A5-1013CA58799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555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7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1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066D6-D06B-41A7-818A-08FB35772FDB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7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1" y="1042990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81F4B7C-F08B-47A1-85A5-1013CA58799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743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744A0-9FC9-4483-8B24-D85C7B73B206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1" y="10366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A8A6-2781-4B19-A3AB-391CB143F91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0485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BAB7C-667F-4705-845C-6EB734C55BA8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1" y="6324602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94DCE9-F12F-4422-80D0-A521E026FC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3404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2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01D0017-93E0-45F1-949C-BD56951E24A3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02B6C-89B3-4D48-A2A2-D89CF80A401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3606181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2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6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6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1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C3B8F-D134-4A0F-B04C-11870D07E10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7" y="640556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137D9-F308-4411-B633-2496937C8A0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7344398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10002-22D1-4A2F-B16B-B37525A31569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814C-4496-4B9A-954B-10308D5CEDC4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915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1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8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1" y="304803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2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3DE56-2C4F-4484-B906-86AF156C97C6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06302-B382-4F17-9C75-8E0A49A8F32E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5699725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744A0-9FC9-4483-8B24-D85C7B73B206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1" y="10366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A8A6-2781-4B19-A3AB-391CB143F91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34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BAB7C-667F-4705-845C-6EB734C55BA8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1" y="6324602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94DCE9-F12F-4422-80D0-A521E026FC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46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2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01D0017-93E0-45F1-949C-BD56951E24A3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02B6C-89B3-4D48-A2A2-D89CF80A401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910460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2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6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6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1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C3B8F-D134-4A0F-B04C-11870D07E10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7" y="640556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137D9-F308-4411-B633-2496937C8A04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285176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2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1" y="6405565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62195A-5779-4604-A471-DF1B31A1388C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7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FFFFFF"/>
                </a:solidFill>
                <a:latin typeface="Georgia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2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1" y="103981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5D42B4-3439-43EC-9F2B-DE047E32B32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2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069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2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1" y="6405565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62195A-5779-4604-A471-DF1B31A1388C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7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FFFFFF"/>
                </a:solidFill>
                <a:latin typeface="Georgia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2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1" y="103981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5D42B4-3439-43EC-9F2B-DE047E32B32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2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413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2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1" y="6405565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62195A-5779-4604-A471-DF1B31A1388C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7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FFFFFF"/>
                </a:solidFill>
                <a:latin typeface="Georgia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2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1" y="103981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5D42B4-3439-43EC-9F2B-DE047E32B32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2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450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2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1" y="6405565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62195A-5779-4604-A471-DF1B31A1388C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7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FFFFFF"/>
                </a:solidFill>
                <a:latin typeface="Georgia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2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1" y="103981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5D42B4-3439-43EC-9F2B-DE047E32B32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2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190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2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1" y="6405565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62195A-5779-4604-A471-DF1B31A1388C}" type="datetime1">
              <a:rPr lang="en-US"/>
              <a:pPr>
                <a:defRPr/>
              </a:pPr>
              <a:t>6/26/2018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7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FFFFFF"/>
                </a:solidFill>
                <a:latin typeface="Georgia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2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1" y="103981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5D42B4-3439-43EC-9F2B-DE047E32B32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2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037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1.doc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077200" cy="14478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ГОДИШЕН ДОКЛАД </a:t>
            </a:r>
            <a:b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201</a:t>
            </a:r>
            <a:r>
              <a:rPr lang="en-US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 </a:t>
            </a:r>
            <a:b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ОТНОСНО НАБЛЮДЕНИЕ НА ИЗПЪЛНЕНИЕТО НА </a:t>
            </a:r>
            <a:b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РЕГИОНАЛНИЯ ПЛАН ЗА</a:t>
            </a:r>
            <a:r>
              <a:rPr lang="en-US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 СЕВЕРОИЗТОЧЕН РАЙОН 2014-2020</a:t>
            </a:r>
            <a:r>
              <a:rPr lang="en-US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bg-BG" altLang="bg-BG" sz="1400" b="1" dirty="0" smtClean="0">
                <a:solidFill>
                  <a:srgbClr val="40315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altLang="bg-BG" sz="1400" dirty="0" smtClean="0">
                <a:solidFill>
                  <a:srgbClr val="40315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bg-BG" sz="1400" b="1" dirty="0" smtClean="0">
              <a:solidFill>
                <a:srgbClr val="40315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9D73-8CB1-4E80-B132-8AC4747A08D1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Slide Number Placeholder 28"/>
          <p:cNvSpPr txBox="1">
            <a:spLocks noGrp="1"/>
          </p:cNvSpPr>
          <p:nvPr/>
        </p:nvSpPr>
        <p:spPr>
          <a:xfrm>
            <a:off x="4343401" y="2198690"/>
            <a:ext cx="457200" cy="441325"/>
          </a:xfrm>
          <a:prstGeom prst="rect">
            <a:avLst/>
          </a:prstGeom>
          <a:noFill/>
        </p:spPr>
        <p:txBody>
          <a:bodyPr lIns="45720" rIns="45720" anchor="ctr">
            <a:normAutofit/>
          </a:bodyPr>
          <a:lstStyle/>
          <a:p>
            <a:pPr algn="ctr">
              <a:defRPr/>
            </a:pPr>
            <a:fld id="{4702B22B-93F3-44EE-8F47-9C39DC359238}" type="slidenum">
              <a:rPr lang="en-US" sz="1600">
                <a:solidFill>
                  <a:srgbClr val="8CADAE">
                    <a:shade val="75000"/>
                  </a:srgbClr>
                </a:solidFill>
                <a:cs typeface="Arial" pitchFamily="34" charset="0"/>
              </a:rPr>
              <a:pPr algn="ctr">
                <a:defRPr/>
              </a:pPr>
              <a:t>1</a:t>
            </a:fld>
            <a:endParaRPr lang="en-US" sz="1600" dirty="0">
              <a:solidFill>
                <a:srgbClr val="8CADAE">
                  <a:shade val="75000"/>
                </a:srgbClr>
              </a:solidFill>
              <a:cs typeface="Arial" pitchFamily="34" charset="0"/>
            </a:endParaRP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243" y="2984507"/>
            <a:ext cx="4007502" cy="3020496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33400" y="1624015"/>
            <a:ext cx="8382000" cy="5857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altLang="bg-BG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на Регионалния съвет за развитие в</a:t>
            </a:r>
            <a:r>
              <a:rPr lang="bg-BG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Североизточен</a:t>
            </a:r>
            <a:r>
              <a:rPr lang="en-US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</a:t>
            </a:r>
            <a:endParaRPr lang="en-US" altLang="bg-BG" sz="1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bg-BG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юни </a:t>
            </a:r>
            <a:r>
              <a:rPr lang="bg-BG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bg-BG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г., гр. </a:t>
            </a:r>
            <a:r>
              <a:rPr lang="bg-BG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Балчик</a:t>
            </a:r>
            <a:endParaRPr lang="bg-BG" sz="12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72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04801" y="116634"/>
            <a:ext cx="8534400" cy="758825"/>
          </a:xfrm>
        </p:spPr>
        <p:txBody>
          <a:bodyPr/>
          <a:lstStyle/>
          <a:p>
            <a:r>
              <a:rPr lang="bg-BG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Съдържание на Годишния доклад за 2017 г.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98433882"/>
              </p:ext>
            </p:extLst>
          </p:nvPr>
        </p:nvGraphicFramePr>
        <p:xfrm>
          <a:off x="395536" y="1844824"/>
          <a:ext cx="8424937" cy="4196085"/>
        </p:xfrm>
        <a:graphic>
          <a:graphicData uri="http://schemas.openxmlformats.org/drawingml/2006/table">
            <a:tbl>
              <a:tblPr/>
              <a:tblGrid>
                <a:gridCol w="8424937"/>
              </a:tblGrid>
              <a:tr h="576064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3175" algn="l"/>
                          <a:tab pos="457200" algn="l"/>
                        </a:tabLst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3175" algn="l"/>
                          <a:tab pos="457200" algn="l"/>
                        </a:tabLst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itchFamily="18" charset="2"/>
                        <a:tabLst>
                          <a:tab pos="3175" algn="l"/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itchFamily="2" charset="2"/>
                        <a:tabLst>
                          <a:tab pos="3175" algn="l"/>
                          <a:tab pos="457200" algn="l"/>
                        </a:tabLst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Georgia" pitchFamily="18" charset="0"/>
                        <a:buNone/>
                        <a:tabLst>
                          <a:tab pos="3175" algn="l"/>
                          <a:tab pos="457200" algn="l"/>
                        </a:tabLst>
                      </a:pPr>
                      <a:r>
                        <a:rPr kumimoji="0" lang="ru-RU" alt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Структура и </a:t>
                      </a:r>
                      <a:r>
                        <a:rPr kumimoji="0" lang="ru-RU" altLang="bg-BG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съдържанието</a:t>
                      </a:r>
                      <a:r>
                        <a:rPr kumimoji="0" lang="ru-RU" alt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kumimoji="0" lang="ru-RU" altLang="bg-BG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Годишния</a:t>
                      </a:r>
                      <a:r>
                        <a:rPr kumimoji="0" lang="ru-RU" alt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доклад за 2017 г. е  </a:t>
                      </a:r>
                      <a:br>
                        <a:rPr kumimoji="0" lang="ru-RU" alt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altLang="bg-BG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съгласно</a:t>
                      </a:r>
                      <a:r>
                        <a:rPr kumimoji="0" lang="ru-RU" alt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чл. 87 от ППЗРР</a:t>
                      </a:r>
                      <a:endParaRPr kumimoji="0" lang="bg-BG" altLang="bg-B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315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02449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3175" algn="l"/>
                          <a:tab pos="457200" algn="l"/>
                        </a:tabLst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3175" algn="l"/>
                          <a:tab pos="457200" algn="l"/>
                        </a:tabLst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itchFamily="18" charset="2"/>
                        <a:tabLst>
                          <a:tab pos="3175" algn="l"/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itchFamily="2" charset="2"/>
                        <a:tabLst>
                          <a:tab pos="3175" algn="l"/>
                          <a:tab pos="457200" algn="l"/>
                        </a:tabLst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Georgia" pitchFamily="18" charset="0"/>
                        <a:buNone/>
                        <a:tabLst>
                          <a:tab pos="3175" algn="l"/>
                          <a:tab pos="457200" algn="l"/>
                        </a:tabLst>
                      </a:pPr>
                      <a:r>
                        <a:rPr kumimoji="0" lang="bg-BG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СПИСЪК НА ИЗПОЛЗВАНИТЕ СЪКРАЩЕНИЯ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Georgia" pitchFamily="18" charset="0"/>
                        <a:buNone/>
                        <a:tabLst>
                          <a:tab pos="3175" algn="l"/>
                          <a:tab pos="457200" algn="l"/>
                        </a:tabLst>
                      </a:pPr>
                      <a:endParaRPr kumimoji="0" lang="bg-BG" altLang="bg-B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315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6598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3175" algn="l"/>
                          <a:tab pos="457200" algn="l"/>
                        </a:tabLst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3175" algn="l"/>
                          <a:tab pos="457200" algn="l"/>
                        </a:tabLst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itchFamily="18" charset="2"/>
                        <a:tabLst>
                          <a:tab pos="3175" algn="l"/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itchFamily="2" charset="2"/>
                        <a:tabLst>
                          <a:tab pos="3175" algn="l"/>
                          <a:tab pos="457200" algn="l"/>
                        </a:tabLst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+mj-lt"/>
                        <a:buNone/>
                        <a:tabLst>
                          <a:tab pos="3175" algn="l"/>
                          <a:tab pos="457200" algn="l"/>
                        </a:tabLst>
                      </a:pPr>
                      <a:r>
                        <a:rPr kumimoji="0" lang="bg-BG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УВОД</a:t>
                      </a:r>
                    </a:p>
                  </a:txBody>
                  <a:tcPr marL="50959" marR="509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8000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457200" algn="l"/>
                        </a:tabLst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+mj-lt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 ПЪРВА. Общи условия за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изпълнението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през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2017 г. на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Регионалния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 за развитие на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Североизточен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   2014-2020 г. </a:t>
                      </a:r>
                      <a:endParaRPr kumimoji="0" lang="bg-BG" altLang="bg-B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315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9869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457200" algn="l"/>
                        </a:tabLst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b="0" dirty="0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 ВТОРА. </a:t>
                      </a:r>
                      <a:r>
                        <a:rPr lang="ru-RU" sz="1400" b="0" dirty="0" err="1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Постигнат</a:t>
                      </a:r>
                      <a:r>
                        <a:rPr lang="ru-RU" sz="1400" b="0" dirty="0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напредък</a:t>
                      </a:r>
                      <a:r>
                        <a:rPr lang="ru-RU" sz="1400" b="0" dirty="0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b="0" dirty="0" err="1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</a:t>
                      </a:r>
                      <a:r>
                        <a:rPr lang="ru-RU" sz="1400" b="0" dirty="0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2017 г. по </a:t>
                      </a:r>
                      <a:r>
                        <a:rPr lang="ru-RU" sz="1400" b="0" dirty="0" err="1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изпълнението</a:t>
                      </a:r>
                      <a:r>
                        <a:rPr lang="ru-RU" sz="1400" b="0" dirty="0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целите и </a:t>
                      </a:r>
                      <a:r>
                        <a:rPr lang="ru-RU" sz="1400" b="0" dirty="0" err="1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приоритетите</a:t>
                      </a:r>
                      <a:r>
                        <a:rPr lang="ru-RU" sz="1400" b="0" dirty="0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400" b="0" dirty="0" err="1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Регионалния</a:t>
                      </a:r>
                      <a:r>
                        <a:rPr lang="ru-RU" sz="1400" b="0" dirty="0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за развитие на </a:t>
                      </a:r>
                      <a:r>
                        <a:rPr lang="ru-RU" sz="1400" b="0" dirty="0" err="1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Североизточен</a:t>
                      </a:r>
                      <a:r>
                        <a:rPr lang="ru-RU" sz="1400" b="0" dirty="0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2014-2020 г., </a:t>
                      </a:r>
                      <a:r>
                        <a:rPr lang="ru-RU" sz="1400" b="0" dirty="0" err="1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въз</a:t>
                      </a:r>
                      <a:r>
                        <a:rPr lang="ru-RU" sz="1400" b="0" dirty="0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основа на </a:t>
                      </a:r>
                      <a:r>
                        <a:rPr lang="ru-RU" sz="1400" b="0" dirty="0" err="1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индикаторите</a:t>
                      </a:r>
                      <a:r>
                        <a:rPr lang="ru-RU" sz="1400" b="0" dirty="0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наблюдение </a:t>
                      </a:r>
                      <a:endParaRPr lang="en-US" sz="1400" b="0" dirty="0" smtClean="0">
                        <a:solidFill>
                          <a:srgbClr val="40315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457200" algn="l"/>
                        </a:tabLst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 ТРЕТА. Действия,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предприети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РСР в СИР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през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2017 г, за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осигуряване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ефективност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ефикасност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при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изпълнението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Регионалния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 за развитие на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Североизточен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 2014-2020 г. </a:t>
                      </a:r>
                      <a:endParaRPr kumimoji="0" lang="bg-BG" altLang="bg-B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315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375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457200" algn="l"/>
                        </a:tabLst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 ЧЕТВЪРТА. Заключения и предложения за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подобряване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резултатите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наблюдението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Регионалния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 за развитие на </a:t>
                      </a:r>
                      <a:r>
                        <a:rPr kumimoji="0" lang="ru-RU" altLang="bg-BG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Североизточен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 2014-2020 г.</a:t>
                      </a:r>
                      <a:endParaRPr kumimoji="0" lang="bg-BG" altLang="bg-B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315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3401" y="1052738"/>
            <a:ext cx="457200" cy="441325"/>
          </a:xfrm>
        </p:spPr>
        <p:txBody>
          <a:bodyPr/>
          <a:lstStyle/>
          <a:p>
            <a:pPr>
              <a:defRPr/>
            </a:pPr>
            <a:fld id="{C9ABFE7B-7893-4A89-84DD-50CF083AFFEE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64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			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РЕГИОНАЛЕН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РАЗВИТИЕ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СЕВЕРОИЗТОЧЕН РАЙОН 2014-2020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1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626160" cy="4752528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 algn="just">
              <a:buFont typeface="Wingdings 2" pitchFamily="18" charset="2"/>
              <a:buNone/>
              <a:defRPr/>
            </a:pPr>
            <a:endParaRPr lang="bg-BG" altLang="bg-BG" sz="1400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bg-BG" altLang="bg-BG" sz="1400" b="1" i="1" u="sng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Анализ на териториално-урбанистичната и демографска среда на СИР:</a:t>
            </a:r>
          </a:p>
          <a:p>
            <a:pPr marL="0" indent="0" algn="ctr">
              <a:buFont typeface="Wingdings 2" pitchFamily="18" charset="2"/>
              <a:buNone/>
              <a:defRPr/>
            </a:pPr>
            <a:endParaRPr lang="bg-BG" altLang="bg-BG" sz="1400" b="1" i="1" u="sng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638" lvl="1" indent="0" algn="just">
              <a:buNone/>
              <a:defRPr/>
            </a:pP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Североизточен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район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обхваща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северната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част на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българския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бряг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Черноморското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крайбрежие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, част от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източния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дял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на Стара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планина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, част от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Лудогорието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Добруджа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Районът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съставен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областите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Варна,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Добрич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, Шумен и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Търговище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които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общо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35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общини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със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площ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14 487 км или 13,05 % от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територията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страната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. 	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Разпределението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земята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видове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земеползване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следната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земеделските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територии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68,8%,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горските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23,3%,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урбанизираните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5,9 %. </a:t>
            </a:r>
            <a:endParaRPr lang="ru-RU" altLang="bg-BG" sz="1400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638" lvl="1" indent="0" algn="just">
              <a:buNone/>
              <a:defRPr/>
            </a:pPr>
            <a:endParaRPr lang="en-US" altLang="bg-BG" sz="1400" dirty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Населението на района според официалното преброяване към 1 февруари 2011 г. е </a:t>
            </a:r>
            <a:r>
              <a:rPr lang="bg-BG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b="1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966 </a:t>
            </a:r>
            <a:r>
              <a:rPr lang="bg-BG" alt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097д.</a:t>
            </a:r>
            <a:r>
              <a:rPr lang="en-US" alt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% от населението на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страната. СИР е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на второ място сред останалите райони по гъстота на населението  - 66,68 души/кв.км, която е по-висока от средната за страната. </a:t>
            </a:r>
            <a:endParaRPr lang="en-US" altLang="bg-BG" sz="1400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Степента на урбанизация в Североизточен район е 73,2 %,  почти колкото средната за страната. В град Варна е съсредоточена една трета от населението на района и той е единственият град, който</a:t>
            </a:r>
            <a:r>
              <a:rPr lang="en-US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е от 2-ро йерархично ниво, останалите областни градове са от 3-то йерархично ниво. В района няма други средни градове, които да допълват и балансират областните центрове.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Малките градове от 4-то йерархично ниво в района са 10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бр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., а м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ного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малките градове и села – центрове на общини от 5-то йерархично ниво са 20 бр.</a:t>
            </a:r>
            <a:endParaRPr lang="en-US" altLang="bg-BG" sz="1400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В района 29 общини са с висока степен на критичност на показателите си и могат да бъдат отнесени към категорията на райони за целенасочена подкрепа, съгласно чл. 6 на ЗРР. </a:t>
            </a:r>
            <a:endParaRPr lang="bg-BG" altLang="bg-BG" sz="1400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639819-606A-44CB-BA51-742E3411C6BD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93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1" y="548680"/>
            <a:ext cx="8534400" cy="691011"/>
          </a:xfrm>
        </p:spPr>
        <p:txBody>
          <a:bodyPr/>
          <a:lstStyle/>
          <a:p>
            <a:pPr indent="457200">
              <a:spcBef>
                <a:spcPts val="4200"/>
              </a:spcBef>
            </a:pP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bg-BG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bg-BG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bg-BG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bg-BG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bg-BG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bg-BG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Ключови </a:t>
            </a:r>
            <a:r>
              <a:rPr lang="ru-RU" altLang="bg-BG" sz="1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национални</a:t>
            </a:r>
            <a:r>
              <a:rPr lang="ru-RU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индикатори</a:t>
            </a:r>
            <a:r>
              <a:rPr lang="ru-RU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bg-BG" sz="1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сравнени</a:t>
            </a:r>
            <a:r>
              <a:rPr lang="ru-RU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със заложените в</a:t>
            </a:r>
            <a:br>
              <a:rPr lang="ru-RU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РПР СИР 2014-2020  </a:t>
            </a:r>
            <a:r>
              <a:rPr lang="ru-RU" altLang="bg-BG" sz="1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изходни</a:t>
            </a:r>
            <a:r>
              <a:rPr lang="ru-RU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междинни и целеви стойности</a:t>
            </a:r>
            <a:br>
              <a:rPr lang="ru-RU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bg-BG" altLang="bg-BG" sz="18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E65D4A-FEE0-4919-A95D-BCFF2A969192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31792445"/>
              </p:ext>
            </p:extLst>
          </p:nvPr>
        </p:nvGraphicFramePr>
        <p:xfrm>
          <a:off x="251520" y="1556792"/>
          <a:ext cx="8712970" cy="4482767"/>
        </p:xfrm>
        <a:graphic>
          <a:graphicData uri="http://schemas.openxmlformats.org/drawingml/2006/table">
            <a:tbl>
              <a:tblPr firstRow="1" firstCol="1" bandRow="1"/>
              <a:tblGrid>
                <a:gridCol w="432048"/>
                <a:gridCol w="2376264"/>
                <a:gridCol w="1080120"/>
                <a:gridCol w="1080120"/>
                <a:gridCol w="1224137"/>
                <a:gridCol w="1440161"/>
                <a:gridCol w="1080120"/>
              </a:tblGrid>
              <a:tr h="285750">
                <a:tc rowSpan="4">
                  <a:txBody>
                    <a:bodyPr/>
                    <a:lstStyle/>
                    <a:p>
                      <a:endParaRPr lang="bg-BG" dirty="0"/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ИНДИКАТОРИ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Стойности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Североизточен район от ниво 2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10304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Изходни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(2010 г.)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Междинни  (2015г.)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2017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Целеви (2020)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</a:tr>
              <a:tr h="155456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9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bg-BG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564624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Заложени в РПР СИР 2014-2020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Отчетени в 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ГД </a:t>
                      </a: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2016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Отчетени в </a:t>
                      </a:r>
                      <a:endParaRPr lang="bg-BG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ГД </a:t>
                      </a:r>
                      <a:r>
                        <a:rPr lang="bg-BG" sz="1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2017</a:t>
                      </a:r>
                      <a:endParaRPr lang="bg-BG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1.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БВП/човек - лева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7 613 </a:t>
                      </a: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(2010  г.)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8 100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10 193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2015г</a:t>
                      </a: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10 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629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2016 г.)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9 000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2.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БВП на </a:t>
                      </a:r>
                      <a:r>
                        <a:rPr lang="ru-RU" sz="1200" b="1" dirty="0" err="1" smtClean="0">
                          <a:effectLst/>
                          <a:latin typeface="Times New Roman"/>
                          <a:ea typeface="Times New Roman"/>
                        </a:rPr>
                        <a:t>човек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 от </a:t>
                      </a:r>
                      <a:r>
                        <a:rPr lang="ru-RU" sz="1200" b="1" dirty="0" err="1" smtClean="0">
                          <a:effectLst/>
                          <a:latin typeface="Times New Roman"/>
                          <a:ea typeface="Times New Roman"/>
                        </a:rPr>
                        <a:t>населението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 в </a:t>
                      </a:r>
                      <a:r>
                        <a:rPr lang="ru-RU" sz="1200" b="1" dirty="0" err="1" smtClean="0">
                          <a:effectLst/>
                          <a:latin typeface="Times New Roman"/>
                          <a:ea typeface="Times New Roman"/>
                        </a:rPr>
                        <a:t>стандартr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 на </a:t>
                      </a:r>
                      <a:r>
                        <a:rPr lang="ru-RU" sz="1200" b="1" dirty="0" err="1" smtClean="0">
                          <a:effectLst/>
                          <a:latin typeface="Times New Roman"/>
                          <a:ea typeface="Times New Roman"/>
                        </a:rPr>
                        <a:t>покупателната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1200" b="1" dirty="0" err="1" smtClean="0">
                          <a:effectLst/>
                          <a:latin typeface="Times New Roman"/>
                          <a:ea typeface="Times New Roman"/>
                        </a:rPr>
                        <a:t>споспособност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 (СПС) -  % от </a:t>
                      </a:r>
                      <a:r>
                        <a:rPr lang="ru-RU" sz="1200" b="1" dirty="0" err="1" smtClean="0">
                          <a:effectLst/>
                          <a:latin typeface="Times New Roman"/>
                          <a:ea typeface="Times New Roman"/>
                        </a:rPr>
                        <a:t>средното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 за ЕС-28 (ЕС 28 =100)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0" dirty="0" smtClean="0">
                          <a:effectLst/>
                          <a:latin typeface="Times New Roman"/>
                          <a:ea typeface="Times New Roman"/>
                        </a:rPr>
                        <a:t>35,7</a:t>
                      </a:r>
                      <a:r>
                        <a:rPr lang="en-US" sz="1200" b="0" dirty="0" smtClean="0">
                          <a:effectLst/>
                          <a:latin typeface="Times New Roman"/>
                          <a:ea typeface="Times New Roman"/>
                        </a:rPr>
                        <a:t>(2009 </a:t>
                      </a:r>
                      <a:r>
                        <a:rPr lang="bg-BG" sz="1200" b="0" dirty="0" smtClean="0"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r>
                        <a:rPr lang="en-US" sz="1200" b="0" dirty="0" smtClean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bg-BG" sz="1200" b="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39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 39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(2014 г.) &gt;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ЕС28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39  /49</a:t>
                      </a: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България</a:t>
                      </a: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(2016 г.) &gt;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ЕС28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583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3.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Коефициент на безработица на населението на 15 и повече навършени години  - %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15,6 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(2011г.)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9,7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9,4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651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4.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Коефициент на икономическа активност на населението на 15 и повече навършени години - %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53,6 </a:t>
                      </a:r>
                      <a:r>
                        <a:rPr lang="bg-BG" sz="1200" b="1" i="1" dirty="0">
                          <a:effectLst/>
                          <a:latin typeface="Times New Roman"/>
                          <a:ea typeface="Times New Roman"/>
                        </a:rPr>
                        <a:t>(2011 г.)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55,1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57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58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7029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5.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Общ доход средно на лице от домакинство в лв.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 315 </a:t>
                      </a:r>
                      <a:r>
                        <a:rPr lang="bg-BG" sz="1200" b="1" i="1" dirty="0">
                          <a:effectLst/>
                          <a:latin typeface="Times New Roman"/>
                          <a:ea typeface="Times New Roman"/>
                        </a:rPr>
                        <a:t>(2010  г.)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3 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550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729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2015 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г.)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5141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2017 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г.)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4 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050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86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ЗА ИЗПЪЛНЕНИЕТО ПРЕЗ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НА РЕГИОНАЛНИЯ ПЛАН ЗА РАЗВИТИЕ НА СЕВЕРОИЗТОЧЕН РАЙОН 2014-2020</a:t>
            </a:r>
            <a:endParaRPr lang="bg-BG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178372" y="1556792"/>
            <a:ext cx="8784975" cy="489654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Font typeface="Wingdings 2" pitchFamily="18" charset="2"/>
              <a:buNone/>
            </a:pPr>
            <a:r>
              <a:rPr lang="ru-RU" altLang="bg-BG" sz="1600" b="1" i="1" u="sng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Изводи, свързани с динамиката на ключовите макроикономически </a:t>
            </a:r>
            <a:r>
              <a:rPr lang="ru-RU" altLang="bg-BG" sz="1600" b="1" i="1" u="sng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индикатори</a:t>
            </a:r>
            <a:r>
              <a:rPr lang="ru-RU" altLang="bg-BG" sz="1600" b="1" i="1" u="sng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buFont typeface="Wingdings 2" pitchFamily="18" charset="2"/>
              <a:buNone/>
            </a:pPr>
            <a:endParaRPr lang="ru-RU" altLang="bg-BG" sz="1600" b="1" i="1" u="sng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altLang="bg-BG" sz="1400" i="1" dirty="0" err="1">
                <a:latin typeface="Times New Roman" pitchFamily="18" charset="0"/>
                <a:cs typeface="Times New Roman" pitchFamily="18" charset="0"/>
              </a:rPr>
              <a:t>През</a:t>
            </a:r>
            <a:r>
              <a:rPr lang="ru-RU" altLang="bg-BG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i="1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altLang="bg-BG" sz="1400" i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altLang="bg-BG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i="1" dirty="0">
                <a:latin typeface="Times New Roman" pitchFamily="18" charset="0"/>
                <a:cs typeface="Times New Roman" pitchFamily="18" charset="0"/>
              </a:rPr>
              <a:t>г. по последни публикувани данни на НСИ </a:t>
            </a:r>
            <a:r>
              <a:rPr lang="ru-RU" altLang="bg-BG" sz="1400" b="1" i="1" dirty="0">
                <a:latin typeface="Times New Roman" pitchFamily="18" charset="0"/>
                <a:cs typeface="Times New Roman" pitchFamily="18" charset="0"/>
              </a:rPr>
              <a:t>ключовите показатели за СИР</a:t>
            </a:r>
            <a:r>
              <a:rPr lang="ru-RU" altLang="bg-BG" sz="1400" i="1" dirty="0">
                <a:latin typeface="Times New Roman" pitchFamily="18" charset="0"/>
                <a:cs typeface="Times New Roman" pitchFamily="18" charset="0"/>
              </a:rPr>
              <a:t> продължават да бележат известно увеличение,  което затвърждава положителната посока в развитието на района, започнала през 2013 г. и положителната тенденция за преодоляване на негативния тренд в макроикономическата ситуация на района от 2009-2013 г.</a:t>
            </a:r>
            <a:endParaRPr lang="bg-BG" altLang="bg-BG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bg-BG" sz="1400" b="1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Брутният</a:t>
            </a:r>
            <a:r>
              <a:rPr lang="ru-RU" alt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b="1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вътрешен продукт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/БВП/ в СИР за периода 2013-2015 години нарежда района на четвърто място сред останалите райони от ниво 2 и расте с годишен темп от около 4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%.</a:t>
            </a:r>
            <a:endParaRPr lang="en-US" altLang="bg-BG" sz="1400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БВП на човек от населението за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периода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2013-2017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години бележи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възходящо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и е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нарастнал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спрямо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предходната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година</a:t>
            </a:r>
            <a:r>
              <a:rPr lang="en-US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bg-BG" alt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436 лв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.,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но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остава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, както и останалите райони от ниво 2 в България, на едно от последните места сред районите в ЕС-28. </a:t>
            </a:r>
            <a:endParaRPr lang="en-US" altLang="bg-BG" sz="1400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bg-BG" sz="1400" b="1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Коефициент</a:t>
            </a:r>
            <a:r>
              <a:rPr lang="ru-RU" alt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на безработица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на населението на 15 и повече навършени години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през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2017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г.е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9,4% и 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остава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по-висок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от средния показател за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страната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който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е 6,2 с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тенденцията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е  </a:t>
            </a:r>
            <a:r>
              <a:rPr lang="ru-RU" altLang="bg-BG" sz="1400" dirty="0" err="1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към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намаляване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bg-BG" sz="1400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Коефициентът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икономическа активност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населението на 15 и повече навършени години в СИР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бележи незначителен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ръст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от 55% до 57%, но е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по-висок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страната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55,4%</a:t>
            </a:r>
          </a:p>
          <a:p>
            <a:pPr algn="just"/>
            <a:r>
              <a:rPr lang="en-US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Общ доход средно на лице от домакинство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през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2017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СИР е </a:t>
            </a:r>
            <a:r>
              <a:rPr lang="ru-RU" alt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5141 </a:t>
            </a:r>
            <a:r>
              <a:rPr lang="ru-RU" altLang="bg-BG" sz="1400" b="1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. , но е по-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нисък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средния доход за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страната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5586 </a:t>
            </a:r>
            <a:r>
              <a:rPr lang="ru-RU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лв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bg-BG" altLang="bg-BG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42B18-8755-48C1-A10C-187A39A9958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0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Глобални </a:t>
            </a:r>
            <a:r>
              <a:rPr lang="ru-RU" altLang="bg-BG" sz="16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екологични</a:t>
            </a:r>
            <a:r>
              <a:rPr lang="ru-RU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6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индикатори</a:t>
            </a:r>
            <a:r>
              <a:rPr lang="ru-RU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сравнени </a:t>
            </a:r>
            <a:r>
              <a:rPr lang="ru-RU" altLang="bg-BG" sz="1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със заложените в  РПР СИР 2014-2020 изходни, междинни и целеви </a:t>
            </a:r>
            <a:r>
              <a:rPr lang="ru-RU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стойности</a:t>
            </a:r>
            <a:r>
              <a:rPr lang="ru-RU" altLang="bg-BG" sz="1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bg-BG" sz="1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bg-BG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62451" y="908721"/>
            <a:ext cx="457200" cy="559718"/>
          </a:xfrm>
        </p:spPr>
        <p:txBody>
          <a:bodyPr/>
          <a:lstStyle/>
          <a:p>
            <a:pPr>
              <a:defRPr/>
            </a:pPr>
            <a:fld id="{649A92DB-06EE-4171-AFB8-F84904AF0CBE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7300664"/>
              </p:ext>
            </p:extLst>
          </p:nvPr>
        </p:nvGraphicFramePr>
        <p:xfrm>
          <a:off x="179513" y="1628800"/>
          <a:ext cx="8784974" cy="4703626"/>
        </p:xfrm>
        <a:graphic>
          <a:graphicData uri="http://schemas.openxmlformats.org/drawingml/2006/table">
            <a:tbl>
              <a:tblPr/>
              <a:tblGrid>
                <a:gridCol w="360040"/>
                <a:gridCol w="3312368"/>
                <a:gridCol w="864096"/>
                <a:gridCol w="1008111"/>
                <a:gridCol w="1008111"/>
                <a:gridCol w="1080120"/>
                <a:gridCol w="1152128"/>
              </a:tblGrid>
              <a:tr h="472162"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7590" marR="27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 smtClean="0">
                          <a:effectLst/>
                          <a:latin typeface="Times New Roman"/>
                          <a:ea typeface="Times New Roman"/>
                        </a:rPr>
                        <a:t>ИНДИКАТОРИ/ стр.12/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Стойности 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Североизточен район от ниво 2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27023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ГЛОБАЛНИ ЕКОЛОГИЧНИ ИНДИКАТОРИ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Изходни (</a:t>
                      </a:r>
                      <a:r>
                        <a:rPr lang="bg-BG" sz="1000" b="1" dirty="0" smtClean="0">
                          <a:effectLst/>
                          <a:latin typeface="Times New Roman"/>
                          <a:ea typeface="Times New Roman"/>
                        </a:rPr>
                        <a:t>2010 г.)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Междинни (2015)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 smtClean="0">
                          <a:effectLst/>
                          <a:latin typeface="Times New Roman"/>
                          <a:ea typeface="Times New Roman"/>
                        </a:rPr>
                        <a:t>2017 </a:t>
                      </a: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0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bg-BG" sz="10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 smtClean="0">
                          <a:effectLst/>
                          <a:latin typeface="Times New Roman"/>
                          <a:ea typeface="Times New Roman"/>
                        </a:rPr>
                        <a:t>Целеви </a:t>
                      </a: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(2020)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</a:tr>
              <a:tr h="681070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Заложени в </a:t>
                      </a:r>
                      <a:endParaRPr lang="bg-BG" sz="10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 smtClean="0">
                          <a:effectLst/>
                          <a:latin typeface="Times New Roman"/>
                          <a:ea typeface="Times New Roman"/>
                        </a:rPr>
                        <a:t>РПР </a:t>
                      </a: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СИР </a:t>
                      </a:r>
                      <a:endParaRPr lang="bg-BG" sz="10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 smtClean="0">
                          <a:effectLst/>
                          <a:latin typeface="Times New Roman"/>
                          <a:ea typeface="Times New Roman"/>
                        </a:rPr>
                        <a:t>2014-2020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Отчетени в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ГД </a:t>
                      </a:r>
                      <a:r>
                        <a:rPr lang="bg-BG" sz="1000" b="1" dirty="0" smtClean="0">
                          <a:effectLst/>
                          <a:latin typeface="Times New Roman"/>
                          <a:ea typeface="Times New Roman"/>
                        </a:rPr>
                        <a:t>2016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0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Отчетени </a:t>
                      </a:r>
                      <a:r>
                        <a:rPr lang="bg-BG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endParaRPr lang="bg-BG" sz="1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ГД </a:t>
                      </a:r>
                      <a:r>
                        <a:rPr lang="bg-BG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2017</a:t>
                      </a:r>
                      <a:endParaRPr lang="bg-BG" sz="1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567559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Относителен дял на антропогенно натоварените територии (инфраструктура, селища, промишлени обекти, добив) – %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6.58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i="1" dirty="0">
                          <a:effectLst/>
                          <a:latin typeface="Times New Roman"/>
                          <a:ea typeface="Times New Roman"/>
                        </a:rPr>
                        <a:t>(200</a:t>
                      </a:r>
                      <a:r>
                        <a:rPr lang="bg-BG" sz="1000" b="1" i="1" dirty="0">
                          <a:effectLst/>
                          <a:latin typeface="Times New Roman"/>
                          <a:ea typeface="Times New Roman"/>
                        </a:rPr>
                        <a:t>8 г.)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en-GB" sz="1000" b="1" dirty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r>
                        <a:rPr lang="en-GB" sz="1000" b="1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6.58</a:t>
                      </a: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b="1" i="1" dirty="0">
                          <a:effectLst/>
                          <a:latin typeface="Times New Roman"/>
                          <a:ea typeface="Times New Roman"/>
                        </a:rPr>
                        <a:t>(200</a:t>
                      </a:r>
                      <a:r>
                        <a:rPr lang="bg-BG" sz="1000" b="1" i="1" dirty="0">
                          <a:effectLst/>
                          <a:latin typeface="Times New Roman"/>
                          <a:ea typeface="Times New Roman"/>
                        </a:rPr>
                        <a:t>8 г.)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6.58</a:t>
                      </a: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b="1" i="1" dirty="0">
                          <a:effectLst/>
                          <a:latin typeface="Times New Roman"/>
                          <a:ea typeface="Times New Roman"/>
                        </a:rPr>
                        <a:t>(200</a:t>
                      </a:r>
                      <a:r>
                        <a:rPr lang="bg-BG" sz="1000" b="1" i="1" dirty="0">
                          <a:effectLst/>
                          <a:latin typeface="Times New Roman"/>
                          <a:ea typeface="Times New Roman"/>
                        </a:rPr>
                        <a:t>8 г.)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en-GB" sz="1000" b="1" dirty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GB" sz="1000" b="1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00666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Съотношение между  земеделските, горските и урбанизираните територии - %/ %/ %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67,55/ 25,21/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6,58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i="1" dirty="0">
                          <a:effectLst/>
                          <a:latin typeface="Times New Roman"/>
                          <a:ea typeface="Times New Roman"/>
                        </a:rPr>
                        <a:t>(2008 г.)</a:t>
                      </a: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67,50/ 2</a:t>
                      </a: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,23/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6,61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67,55/ 25,21/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6,58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i="1" dirty="0">
                          <a:effectLst/>
                          <a:latin typeface="Times New Roman"/>
                          <a:ea typeface="Times New Roman"/>
                        </a:rPr>
                        <a:t>(2008 г.)</a:t>
                      </a: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67,55/ 25,21/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6,58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i="1" dirty="0">
                          <a:effectLst/>
                          <a:latin typeface="Times New Roman"/>
                          <a:ea typeface="Times New Roman"/>
                        </a:rPr>
                        <a:t>(2008 г.)</a:t>
                      </a: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67,40/ 2</a:t>
                      </a: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,27/ 6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,67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46386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Емисии на парникови газове (приравнени към 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1000" b="1" i="1" dirty="0">
                          <a:effectLst/>
                          <a:latin typeface="Times New Roman"/>
                          <a:ea typeface="Calibri"/>
                        </a:rPr>
                        <a:t>CO</a:t>
                      </a:r>
                      <a:r>
                        <a:rPr lang="bg-BG" sz="1000" b="1" i="1" baseline="-25000" dirty="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r>
                        <a:rPr lang="bg-BG" sz="1000" b="1" i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bg-BG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еквивалент) на жител от населението - т/ човек/ година 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8,8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i="1" dirty="0">
                          <a:effectLst/>
                          <a:latin typeface="Times New Roman"/>
                          <a:ea typeface="Times New Roman"/>
                        </a:rPr>
                        <a:t>(2008 г.)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8,3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8.0</a:t>
                      </a: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(2014 г.-нац.ниво)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8.0</a:t>
                      </a: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(2014 г.-нац.ниво)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7,7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5404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4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Разходи за ДМА с екологично предназначение – млн. лв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171607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i="1" dirty="0">
                          <a:effectLst/>
                          <a:latin typeface="Times New Roman"/>
                          <a:ea typeface="Times New Roman"/>
                        </a:rPr>
                        <a:t>(2011 г.)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201 600 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250 000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40535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5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Разходи за ДМА с екологично предназначение на човек от населението - лв.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178,39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i="1" dirty="0">
                          <a:effectLst/>
                          <a:latin typeface="Times New Roman"/>
                          <a:ea typeface="Times New Roman"/>
                        </a:rPr>
                        <a:t>(2011 г.)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198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228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40535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6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Дял от територията с висок риск от ерозия – %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65,61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i="1" dirty="0">
                          <a:effectLst/>
                          <a:latin typeface="Times New Roman"/>
                          <a:ea typeface="Times New Roman"/>
                        </a:rPr>
                        <a:t>(2008 г.)</a:t>
                      </a: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64,6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62,6</a:t>
                      </a: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3643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bg-BG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Регионален индекс за климатична сигурност – точки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26,92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(2010 г.)</a:t>
                      </a:r>
                    </a:p>
                  </a:txBody>
                  <a:tcPr marL="27590" marR="27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32,92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26,92</a:t>
                      </a: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(2010 г.)</a:t>
                      </a:r>
                    </a:p>
                  </a:txBody>
                  <a:tcPr marL="27590" marR="27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26,92</a:t>
                      </a: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Times New Roman"/>
                        </a:rPr>
                        <a:t>(2010 г.)</a:t>
                      </a:r>
                    </a:p>
                  </a:txBody>
                  <a:tcPr marL="27590" marR="27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41,92</a:t>
                      </a:r>
                      <a:endParaRPr lang="bg-BG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590" marR="27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91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0382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Обобщена </a:t>
            </a:r>
            <a:r>
              <a:rPr 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относно </a:t>
            </a:r>
            <a:r>
              <a:rPr lang="bg-BG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изпълнението през </a:t>
            </a:r>
            <a:r>
              <a:rPr 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bg-BG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в СИР на договорите по Оперативните програми, съфинансирани от </a:t>
            </a:r>
            <a:r>
              <a:rPr 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ЕСИФ за </a:t>
            </a:r>
            <a:r>
              <a:rPr lang="bg-BG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 </a:t>
            </a:r>
            <a:r>
              <a:rPr 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2014-2020 </a:t>
            </a:r>
            <a:r>
              <a:rPr lang="bg-BG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18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23" name="Content Placeholder 8"/>
          <p:cNvSpPr>
            <a:spLocks noGrp="1"/>
          </p:cNvSpPr>
          <p:nvPr>
            <p:ph idx="1"/>
          </p:nvPr>
        </p:nvSpPr>
        <p:spPr>
          <a:xfrm flipH="1">
            <a:off x="9306744" y="2852938"/>
            <a:ext cx="89792" cy="45719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endParaRPr lang="en-US" altLang="bg-BG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r>
              <a:rPr lang="bg-BG" altLang="bg-BG" sz="18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bg-BG" altLang="bg-BG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bg-BG" sz="1400" dirty="0" smtClean="0">
              <a:solidFill>
                <a:srgbClr val="40315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115616" y="6453338"/>
            <a:ext cx="7092950" cy="268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200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BBE59-0FC1-4D8D-9748-C548F8102F17}" type="slidenum">
              <a:rPr lang="bg-BG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7</a:t>
            </a:fld>
            <a:endParaRPr lang="bg-BG" dirty="0">
              <a:solidFill>
                <a:srgbClr val="8CADAE">
                  <a:shade val="75000"/>
                </a:srgb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501136"/>
              </p:ext>
            </p:extLst>
          </p:nvPr>
        </p:nvGraphicFramePr>
        <p:xfrm>
          <a:off x="539552" y="1700808"/>
          <a:ext cx="7983538" cy="467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Document" r:id="rId4" imgW="7983255" imgH="4679118" progId="Word.Document.12">
                  <p:embed/>
                </p:oleObj>
              </mc:Choice>
              <mc:Fallback>
                <p:oleObj name="Document" r:id="rId4" imgW="7983255" imgH="467911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00808"/>
                        <a:ext cx="7983538" cy="4678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261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0382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Обобщена </a:t>
            </a:r>
            <a:r>
              <a:rPr 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относно </a:t>
            </a:r>
            <a:r>
              <a:rPr lang="bg-BG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изпълнението през </a:t>
            </a:r>
            <a:r>
              <a:rPr 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bg-BG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в СИР на договорите по Оперативните програми, съфинансирани от </a:t>
            </a:r>
            <a:r>
              <a:rPr 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ЕСИФ за </a:t>
            </a:r>
            <a:r>
              <a:rPr lang="bg-BG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 </a:t>
            </a:r>
            <a:r>
              <a:rPr 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2014-2020 </a:t>
            </a:r>
            <a:r>
              <a:rPr lang="bg-BG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18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23" name="Content Placeholder 8"/>
          <p:cNvSpPr>
            <a:spLocks noGrp="1"/>
          </p:cNvSpPr>
          <p:nvPr>
            <p:ph idx="1"/>
          </p:nvPr>
        </p:nvSpPr>
        <p:spPr>
          <a:xfrm flipH="1">
            <a:off x="9306744" y="2852938"/>
            <a:ext cx="89792" cy="45719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endParaRPr lang="en-US" altLang="bg-BG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r>
              <a:rPr lang="bg-BG" altLang="bg-BG" sz="18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bg-BG" altLang="bg-BG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bg-BG" sz="1400" dirty="0" smtClean="0">
              <a:solidFill>
                <a:srgbClr val="40315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115616" y="6453338"/>
            <a:ext cx="7092950" cy="268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200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BBE59-0FC1-4D8D-9748-C548F8102F17}" type="slidenum">
              <a:rPr lang="bg-BG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8</a:t>
            </a:fld>
            <a:endParaRPr lang="bg-BG" dirty="0">
              <a:solidFill>
                <a:srgbClr val="8CADAE">
                  <a:shade val="75000"/>
                </a:srgbClr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062906"/>
              </p:ext>
            </p:extLst>
          </p:nvPr>
        </p:nvGraphicFramePr>
        <p:xfrm>
          <a:off x="539552" y="1484784"/>
          <a:ext cx="8064896" cy="4620416"/>
        </p:xfrm>
        <a:graphic>
          <a:graphicData uri="http://schemas.openxmlformats.org/drawingml/2006/table">
            <a:tbl>
              <a:tblPr firstRow="1" firstCol="1" bandRow="1"/>
              <a:tblGrid>
                <a:gridCol w="406218"/>
                <a:gridCol w="4434093"/>
                <a:gridCol w="3224585"/>
              </a:tblGrid>
              <a:tr h="2389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 </a:t>
                      </a:r>
                      <a:endParaRPr lang="bg-BG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НАБЛЮДАВАНИ ИНДИКАТОРИ за СИР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Мярка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174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Новосъздадени и/или подобрени туристически атракции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</a:t>
                      </a:r>
                      <a:r>
                        <a:rPr lang="en-US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бр.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74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Новосъздадени и/или популяризирани туристически продукти и дестинации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18</a:t>
                      </a: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бр.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8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Реализирани проекти по ОПОС и ПРСР за изграждане и реконструкция на ВиК инфраструктура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 бр.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8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Изградени системи за ранно предупреждение за възникващи опасности от наводнения, пожари, активиране на свлачищни райони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21 бр.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74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Реконструирани сгради и обекти на културата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49 бр.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8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Изградени и реконструирани обекти на инфраструктурата за професионален спорт и спорт в свободното време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55 бр.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8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Рехабилитирани образователни заведения, включително с осигурена високоскоростна интернет свързаност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80 бр.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74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Рехабилитирани здравни и социални заведения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50 бр.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8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Реализирани проекти за създаване/обновяване на зелени площи в градските райони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61 бр.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8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Реализирани проекти за подобряване качеството на средата и живота в селските райони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101 бр.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8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11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Дължина на новоизградени и/или реконструирани автомагистрали и пътища от </a:t>
                      </a:r>
                      <a:r>
                        <a:rPr lang="en-US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I</a:t>
                      </a: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клас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26,82 км.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74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Дължина на рехабилитирани/реконструирани пътища от </a:t>
                      </a:r>
                      <a:r>
                        <a:rPr lang="en-US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II</a:t>
                      </a: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и </a:t>
                      </a:r>
                      <a:r>
                        <a:rPr lang="en-US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III</a:t>
                      </a: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клас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160,66 км.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74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Относителен дял на населението, обслужвано от СПСОВ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76%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48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14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Реализирани проекти/инициативи по програмите за трансгранично сътрудничество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 бр.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23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Брой проекти за разширяване на сътрудничеството и насърчаване на икономическия, социалния и културния обмен между регионите на България и Европа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31 бр.</a:t>
                      </a:r>
                      <a:endParaRPr lang="bg-BG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00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87851-FB0F-44B1-ADA7-A84DEFFBF690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>
          <a:xfrm>
            <a:off x="4362451" y="1027115"/>
            <a:ext cx="457200" cy="441325"/>
          </a:xfrm>
          <a:prstGeom prst="rect">
            <a:avLst/>
          </a:prstGeom>
          <a:noFill/>
        </p:spPr>
        <p:txBody>
          <a:bodyPr lIns="45720" rIns="45720" anchor="ctr">
            <a:normAutofit/>
          </a:bodyPr>
          <a:lstStyle/>
          <a:p>
            <a:pPr algn="ctr">
              <a:defRPr/>
            </a:pPr>
            <a:fld id="{6664CF49-2C6C-4CF7-BDAC-5D825FE09D04}" type="slidenum">
              <a:rPr lang="en-US" sz="1600">
                <a:solidFill>
                  <a:srgbClr val="8CADAE">
                    <a:shade val="75000"/>
                  </a:srgbClr>
                </a:solidFill>
                <a:cs typeface="Arial" pitchFamily="34" charset="0"/>
              </a:rPr>
              <a:pPr algn="ctr">
                <a:defRPr/>
              </a:pPr>
              <a:t>9</a:t>
            </a:fld>
            <a:endParaRPr lang="en-US" sz="1600" dirty="0">
              <a:solidFill>
                <a:srgbClr val="8CADAE">
                  <a:shade val="75000"/>
                </a:srgbClr>
              </a:solidFill>
              <a:cs typeface="Arial" pitchFamily="34" charset="0"/>
            </a:endParaRPr>
          </a:p>
        </p:txBody>
      </p:sp>
      <p:sp>
        <p:nvSpPr>
          <p:cNvPr id="40964" name="Content Placeholder 2"/>
          <p:cNvSpPr>
            <a:spLocks noGrp="1"/>
          </p:cNvSpPr>
          <p:nvPr>
            <p:ph sz="quarter" idx="1"/>
          </p:nvPr>
        </p:nvSpPr>
        <p:spPr>
          <a:xfrm>
            <a:off x="228601" y="1752600"/>
            <a:ext cx="8686800" cy="4648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endParaRPr lang="bg-BG" altLang="bg-BG" sz="2400" dirty="0" smtClean="0">
              <a:solidFill>
                <a:srgbClr val="415B5C"/>
              </a:solidFill>
              <a:latin typeface="Verdana" pitchFamily="34" charset="0"/>
            </a:endParaRP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endParaRPr lang="bg-BG" altLang="bg-BG" sz="2400" dirty="0" smtClean="0">
              <a:solidFill>
                <a:srgbClr val="415B5C"/>
              </a:solidFill>
              <a:latin typeface="Verdana" pitchFamily="34" charset="0"/>
            </a:endParaRP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bg-BG" alt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Благодаря за вниманието!</a:t>
            </a: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endParaRPr lang="bg-BG" altLang="bg-BG" sz="24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ru-RU" altLang="bg-BG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инж.Антонина</a:t>
            </a:r>
            <a:r>
              <a:rPr lang="ru-RU" altLang="bg-BG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Дончева</a:t>
            </a:r>
            <a:endParaRPr lang="ru-RU" altLang="bg-BG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endParaRPr lang="ru-RU" altLang="bg-BG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ru-RU" altLang="bg-BG" sz="2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Началник</a:t>
            </a:r>
            <a:r>
              <a:rPr lang="ru-RU" alt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отдел  </a:t>
            </a:r>
            <a:r>
              <a:rPr lang="ru-RU" altLang="bg-BG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Североизточен</a:t>
            </a:r>
            <a:r>
              <a:rPr lang="ru-RU" altLang="bg-BG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</a:t>
            </a:r>
            <a:endParaRPr lang="ru-RU" altLang="bg-BG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endParaRPr lang="ru-RU" altLang="bg-BG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ru-RU" altLang="bg-BG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 СППРР, </a:t>
            </a:r>
            <a:r>
              <a:rPr lang="ru-RU" alt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МРРБ</a:t>
            </a:r>
            <a:endParaRPr lang="ru-RU" altLang="bg-BG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endParaRPr lang="ru-RU" altLang="bg-BG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ru-RU" altLang="bg-BG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ОПРР</a:t>
            </a:r>
            <a:endParaRPr lang="ru-RU" altLang="bg-BG" sz="24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5" name="Title 1"/>
          <p:cNvSpPr>
            <a:spLocks/>
          </p:cNvSpPr>
          <p:nvPr/>
        </p:nvSpPr>
        <p:spPr bwMode="auto">
          <a:xfrm>
            <a:off x="35496" y="188913"/>
            <a:ext cx="9076556" cy="838200"/>
          </a:xfrm>
          <a:prstGeom prst="rect">
            <a:avLst/>
          </a:prstGeom>
          <a:solidFill>
            <a:srgbClr val="E8EF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547688" indent="-27305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822325" indent="-228600" algn="l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096963" indent="-228600" algn="l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1371600" indent="-228600" algn="l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bg-BG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ГОДИШЕН ДОКЛАД ЗА </a:t>
            </a: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b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ОТНОСНО  НАБЛЮДЕНИЕ </a:t>
            </a:r>
            <a:r>
              <a:rPr lang="bg-BG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ИЗПЪЛНЕНИЕТО НА </a:t>
            </a:r>
            <a:br>
              <a:rPr lang="bg-BG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РЕГИОНАЛНИЯ ПЛАН ЗА</a:t>
            </a:r>
            <a:r>
              <a:rPr lang="en-US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НА СЕВЕРОИЗТОЧЕН РАЙОН 2014-2020</a:t>
            </a:r>
            <a:r>
              <a:rPr lang="en-US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endParaRPr lang="en-US" altLang="bg-BG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93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2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2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3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2951</TotalTime>
  <Words>1179</Words>
  <Application>Microsoft Office PowerPoint</Application>
  <PresentationFormat>On-screen Show (4:3)</PresentationFormat>
  <Paragraphs>295</Paragraphs>
  <Slides>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4_Civic</vt:lpstr>
      <vt:lpstr>7_Civic</vt:lpstr>
      <vt:lpstr>12_Civic</vt:lpstr>
      <vt:lpstr>22_Civic</vt:lpstr>
      <vt:lpstr>23_Civic</vt:lpstr>
      <vt:lpstr>Document</vt:lpstr>
      <vt:lpstr>ГОДИШЕН ДОКЛАД  ЗА 2017 г.  ОТНОСНО НАБЛЮДЕНИЕ НА ИЗПЪЛНЕНИЕТО НА  РЕГИОНАЛНИЯ ПЛАН ЗА РАЗВИТИЕ НА СЕВЕРОИЗТОЧЕН РАЙОН 2014-2020 г.  </vt:lpstr>
      <vt:lpstr>Съдържание на Годишния доклад за 2017 г.</vt:lpstr>
      <vt:lpstr>                                               РЕГИОНАЛЕН ПЛАН ЗА РАЗВИТИЕ НА СЕВЕРОИЗТОЧЕН РАЙОН 2014-2020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Ключови национални индикатори, сравнени със заложените в  РПР СИР 2014-2020  изходни, междинни и целеви стойности </vt:lpstr>
      <vt:lpstr>ОБЩИ УСЛОВИЯ ЗА ИЗПЪЛНЕНИЕТО ПРЕЗ 2017 г. НА РЕГИОНАЛНИЯ ПЛАН ЗА РАЗВИТИЕ НА СЕВЕРОИЗТОЧЕН РАЙОН 2014-2020</vt:lpstr>
      <vt:lpstr>Глобални екологични индикатори, сравнени със заложените в  РПР СИР 2014-2020 изходни, междинни и целеви стойности </vt:lpstr>
      <vt:lpstr>               Обобщена информация относно изпълнението през 2017 г. в СИР на договорите по Оперативните програми, съфинансирани от ЕСИФ за периода 2014-2020 г. </vt:lpstr>
      <vt:lpstr>               Обобщена информация относно изпълнението през 2017 г. в СИР на договорите по Оперативните програми, съфинансирани от ЕСИФ за периода 2014-2020 г.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ГОДИШЕН ДОКЛАД  ЗА 2015 г.  ОТНОСНО НАБЛЮДЕНИЕ НА ИЗПЪЛНЕНИЕТО НА  РЕГИОНАЛНИЯ ПЛАН ЗА РАЗВИТИЕ НА СЕВЕРОИЗТОЧЕН РАЙОН 2014-2020 г.</dc:title>
  <dc:creator>Administrator</dc:creator>
  <cp:lastModifiedBy>Administrator</cp:lastModifiedBy>
  <cp:revision>253</cp:revision>
  <dcterms:created xsi:type="dcterms:W3CDTF">2016-06-14T07:24:26Z</dcterms:created>
  <dcterms:modified xsi:type="dcterms:W3CDTF">2018-06-26T09:30:22Z</dcterms:modified>
</cp:coreProperties>
</file>