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3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notesMasterIdLst>
    <p:notesMasterId r:id="rId21"/>
  </p:notesMasterIdLst>
  <p:sldIdLst>
    <p:sldId id="256" r:id="rId2"/>
    <p:sldId id="284" r:id="rId3"/>
    <p:sldId id="282" r:id="rId4"/>
    <p:sldId id="258" r:id="rId5"/>
    <p:sldId id="279" r:id="rId6"/>
    <p:sldId id="260" r:id="rId7"/>
    <p:sldId id="269" r:id="rId8"/>
    <p:sldId id="261" r:id="rId9"/>
    <p:sldId id="272" r:id="rId10"/>
    <p:sldId id="262" r:id="rId11"/>
    <p:sldId id="270" r:id="rId12"/>
    <p:sldId id="271" r:id="rId13"/>
    <p:sldId id="264" r:id="rId14"/>
    <p:sldId id="265" r:id="rId15"/>
    <p:sldId id="273" r:id="rId16"/>
    <p:sldId id="274" r:id="rId17"/>
    <p:sldId id="267" r:id="rId18"/>
    <p:sldId id="276" r:id="rId19"/>
    <p:sldId id="281" r:id="rId20"/>
  </p:sldIdLst>
  <p:sldSz cx="12192000" cy="6858000"/>
  <p:notesSz cx="6797675" cy="9872663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909E"/>
    <a:srgbClr val="F0B8A6"/>
    <a:srgbClr val="B0E2F6"/>
    <a:srgbClr val="B7F296"/>
    <a:srgbClr val="FFCCCC"/>
    <a:srgbClr val="CCCCFF"/>
    <a:srgbClr val="F9E7F8"/>
    <a:srgbClr val="FFFF99"/>
    <a:srgbClr val="66FF99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82"/>
      </p:cViewPr>
      <p:guideLst>
        <p:guide orient="horz" pos="2160"/>
        <p:guide pos="3840"/>
      </p:guideLst>
    </p:cSldViewPr>
  </p:slideViewPr>
  <p:notesTextViewPr>
    <p:cViewPr>
      <p:scale>
        <a:sx n="400" d="100"/>
        <a:sy n="4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9702B0-95A2-46D2-BAD8-622F6AD8A76F}" type="doc">
      <dgm:prSet loTypeId="urn:microsoft.com/office/officeart/2005/8/layout/vList5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8081486D-7935-41EF-9A20-44F44C9AEB1B}">
      <dgm:prSet phldrT="[Text]" custT="1"/>
      <dgm:spPr>
        <a:solidFill>
          <a:srgbClr val="CC66FF"/>
        </a:solidFill>
        <a:effectLst>
          <a:glow rad="228600">
            <a:schemeClr val="accent2">
              <a:satMod val="175000"/>
              <a:alpha val="40000"/>
            </a:schemeClr>
          </a:glow>
        </a:effectLst>
      </dgm:spPr>
      <dgm:t>
        <a:bodyPr/>
        <a:lstStyle/>
        <a:p>
          <a:r>
            <a:rPr lang="bg-BG" sz="2400" b="1" dirty="0" smtClean="0">
              <a:solidFill>
                <a:srgbClr val="FFFF00"/>
              </a:solidFill>
            </a:rPr>
            <a:t>Спецфична цел </a:t>
          </a:r>
          <a:r>
            <a:rPr lang="en-US" sz="2400" b="1" dirty="0" smtClean="0">
              <a:solidFill>
                <a:srgbClr val="FFFF00"/>
              </a:solidFill>
            </a:rPr>
            <a:t> 1</a:t>
          </a:r>
          <a:endParaRPr lang="bg-BG" sz="24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3806C29-EA05-481A-8591-448D4B218988}" type="parTrans" cxnId="{EAA7B2E6-5195-4D15-ABF1-1DC4102FD54B}">
      <dgm:prSet/>
      <dgm:spPr/>
      <dgm:t>
        <a:bodyPr/>
        <a:lstStyle/>
        <a:p>
          <a:endParaRPr lang="bg-BG"/>
        </a:p>
      </dgm:t>
    </dgm:pt>
    <dgm:pt modelId="{79683F1E-E61C-4C30-B5AD-E11BEEB798AB}" type="sibTrans" cxnId="{EAA7B2E6-5195-4D15-ABF1-1DC4102FD54B}">
      <dgm:prSet/>
      <dgm:spPr/>
      <dgm:t>
        <a:bodyPr/>
        <a:lstStyle/>
        <a:p>
          <a:endParaRPr lang="bg-BG"/>
        </a:p>
      </dgm:t>
    </dgm:pt>
    <dgm:pt modelId="{4498BE41-83B9-4595-B5D5-95DC03EF3D81}">
      <dgm:prSet phldrT="[Text]" custT="1"/>
      <dgm:spPr>
        <a:solidFill>
          <a:srgbClr val="F9E7F8">
            <a:alpha val="89804"/>
          </a:srgbClr>
        </a:solidFill>
        <a:effectLst>
          <a:outerShdw blurRad="50800" dist="38100" dir="8100000" algn="tr" rotWithShape="0">
            <a:prstClr val="black">
              <a:alpha val="40000"/>
            </a:prstClr>
          </a:outerShdw>
        </a:effectLst>
      </dgm:spPr>
      <dgm:t>
        <a:bodyPr/>
        <a:lstStyle/>
        <a:p>
          <a:pPr algn="just"/>
          <a:r>
            <a:rPr lang="bg-BG" sz="2000" dirty="0" smtClean="0">
              <a:solidFill>
                <a:schemeClr val="accent2">
                  <a:lumMod val="50000"/>
                </a:schemeClr>
              </a:solidFill>
            </a:rPr>
            <a:t>ефективност на публичните инвестиции като се вземат предвид съществуващите научни изследвания и иновационен потенциал на всеки регион.</a:t>
          </a:r>
          <a:endParaRPr lang="bg-BG" sz="2000" b="1" noProof="0" dirty="0">
            <a:solidFill>
              <a:schemeClr val="accent2">
                <a:lumMod val="50000"/>
              </a:schemeClr>
            </a:solidFill>
          </a:endParaRPr>
        </a:p>
      </dgm:t>
    </dgm:pt>
    <dgm:pt modelId="{F90630F9-7F7A-46CE-A9F7-C4468C20C027}" type="parTrans" cxnId="{201560E2-DCF3-42F3-939D-53D71A25A804}">
      <dgm:prSet/>
      <dgm:spPr/>
      <dgm:t>
        <a:bodyPr/>
        <a:lstStyle/>
        <a:p>
          <a:endParaRPr lang="bg-BG"/>
        </a:p>
      </dgm:t>
    </dgm:pt>
    <dgm:pt modelId="{4145290A-DD03-4622-B388-B595EA867C40}" type="sibTrans" cxnId="{201560E2-DCF3-42F3-939D-53D71A25A804}">
      <dgm:prSet/>
      <dgm:spPr/>
      <dgm:t>
        <a:bodyPr/>
        <a:lstStyle/>
        <a:p>
          <a:endParaRPr lang="bg-BG"/>
        </a:p>
      </dgm:t>
    </dgm:pt>
    <dgm:pt modelId="{AECA9DC0-0B09-4024-977F-ED968F5FD6E3}">
      <dgm:prSet phldrT="[Text]" custT="1"/>
      <dgm:spPr>
        <a:solidFill>
          <a:schemeClr val="accent4">
            <a:lumMod val="60000"/>
            <a:lumOff val="40000"/>
          </a:schemeClr>
        </a:solidFill>
        <a:effectLst>
          <a:glow rad="228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r>
            <a:rPr lang="bg-BG" sz="2400" b="1" dirty="0" smtClean="0">
              <a:solidFill>
                <a:schemeClr val="tx2"/>
              </a:solidFill>
            </a:rPr>
            <a:t>Специфична цел </a:t>
          </a:r>
          <a:r>
            <a:rPr lang="en-US" sz="2400" b="1" dirty="0" smtClean="0">
              <a:solidFill>
                <a:schemeClr val="tx2"/>
              </a:solidFill>
            </a:rPr>
            <a:t> 2</a:t>
          </a:r>
          <a:endParaRPr lang="bg-BG" sz="2400" dirty="0">
            <a:solidFill>
              <a:schemeClr val="tx2"/>
            </a:solidFill>
          </a:endParaRPr>
        </a:p>
      </dgm:t>
    </dgm:pt>
    <dgm:pt modelId="{9A49232A-E0CD-40D3-B8C8-D7B6D9F5564F}" type="parTrans" cxnId="{CFE1D01A-3119-4EDB-8405-77F439401105}">
      <dgm:prSet/>
      <dgm:spPr/>
      <dgm:t>
        <a:bodyPr/>
        <a:lstStyle/>
        <a:p>
          <a:endParaRPr lang="bg-BG"/>
        </a:p>
      </dgm:t>
    </dgm:pt>
    <dgm:pt modelId="{85BC82A1-54EE-4CA1-8E84-451165CDD666}" type="sibTrans" cxnId="{CFE1D01A-3119-4EDB-8405-77F439401105}">
      <dgm:prSet/>
      <dgm:spPr/>
      <dgm:t>
        <a:bodyPr/>
        <a:lstStyle/>
        <a:p>
          <a:endParaRPr lang="bg-BG"/>
        </a:p>
      </dgm:t>
    </dgm:pt>
    <dgm:pt modelId="{ED500E95-2C6E-4D6F-A4A3-79C974D66474}">
      <dgm:prSet phldrT="[Text]" custT="1"/>
      <dgm:spPr>
        <a:solidFill>
          <a:schemeClr val="accent4">
            <a:lumMod val="20000"/>
            <a:lumOff val="80000"/>
            <a:alpha val="90000"/>
          </a:schemeClr>
        </a:solidFill>
        <a:effectLst>
          <a:outerShdw blurRad="50800" dist="38100" dir="8100000" algn="tr" rotWithShape="0">
            <a:prstClr val="black">
              <a:alpha val="40000"/>
            </a:prstClr>
          </a:outerShdw>
        </a:effectLst>
      </dgm:spPr>
      <dgm:t>
        <a:bodyPr/>
        <a:lstStyle/>
        <a:p>
          <a:pPr algn="just"/>
          <a:r>
            <a:rPr lang="bg-BG" sz="1800" dirty="0" smtClean="0">
              <a:solidFill>
                <a:schemeClr val="accent2">
                  <a:lumMod val="50000"/>
                </a:schemeClr>
              </a:solidFill>
            </a:rPr>
            <a:t>затваряне на пропастта между нуждите на пазара и академичните научни цели в тези региони, където предприятията са заинтересовани да инвестират  в научни дейности, но нужната инфраструктура липсва или не е с достатъчно добро качество.</a:t>
          </a:r>
          <a:br>
            <a:rPr lang="bg-BG" sz="1800" dirty="0" smtClean="0">
              <a:solidFill>
                <a:schemeClr val="accent2">
                  <a:lumMod val="50000"/>
                </a:schemeClr>
              </a:solidFill>
            </a:rPr>
          </a:br>
          <a:endParaRPr lang="bg-BG" sz="1800" b="1" noProof="0" dirty="0">
            <a:solidFill>
              <a:schemeClr val="accent2">
                <a:lumMod val="50000"/>
              </a:schemeClr>
            </a:solidFill>
          </a:endParaRPr>
        </a:p>
      </dgm:t>
    </dgm:pt>
    <dgm:pt modelId="{B0112368-6D56-45EA-951A-7DC3783776E1}" type="parTrans" cxnId="{AD5566D1-CAE5-432D-ACE7-BCC5E14E025D}">
      <dgm:prSet/>
      <dgm:spPr/>
      <dgm:t>
        <a:bodyPr/>
        <a:lstStyle/>
        <a:p>
          <a:endParaRPr lang="bg-BG"/>
        </a:p>
      </dgm:t>
    </dgm:pt>
    <dgm:pt modelId="{B163F587-65A8-4908-9EA6-80E1E691CF2B}" type="sibTrans" cxnId="{AD5566D1-CAE5-432D-ACE7-BCC5E14E025D}">
      <dgm:prSet/>
      <dgm:spPr/>
      <dgm:t>
        <a:bodyPr/>
        <a:lstStyle/>
        <a:p>
          <a:endParaRPr lang="bg-BG"/>
        </a:p>
      </dgm:t>
    </dgm:pt>
    <dgm:pt modelId="{841D9D49-9ECC-4F05-9B88-8D2DE9483D47}" type="pres">
      <dgm:prSet presAssocID="{E69702B0-95A2-46D2-BAD8-622F6AD8A76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61AA807C-0D1D-4F09-A935-00F72664641A}" type="pres">
      <dgm:prSet presAssocID="{8081486D-7935-41EF-9A20-44F44C9AEB1B}" presName="linNode" presStyleCnt="0"/>
      <dgm:spPr/>
    </dgm:pt>
    <dgm:pt modelId="{AE352159-2CD1-488D-81E8-035AF8B02BA9}" type="pres">
      <dgm:prSet presAssocID="{8081486D-7935-41EF-9A20-44F44C9AEB1B}" presName="parentText" presStyleLbl="node1" presStyleIdx="0" presStyleCnt="2" custScaleX="96845">
        <dgm:presLayoutVars>
          <dgm:chMax val="1"/>
          <dgm:bulletEnabled val="1"/>
        </dgm:presLayoutVars>
      </dgm:prSet>
      <dgm:spPr>
        <a:prstGeom prst="rightArrow">
          <a:avLst/>
        </a:prstGeom>
      </dgm:spPr>
      <dgm:t>
        <a:bodyPr/>
        <a:lstStyle/>
        <a:p>
          <a:endParaRPr lang="bg-BG"/>
        </a:p>
      </dgm:t>
    </dgm:pt>
    <dgm:pt modelId="{362A9E27-20B1-4C20-86B6-051E63CE5E3D}" type="pres">
      <dgm:prSet presAssocID="{8081486D-7935-41EF-9A20-44F44C9AEB1B}" presName="descendantText" presStyleLbl="alignAccFollowNode1" presStyleIdx="0" presStyleCnt="2" custScaleX="104523" custScaleY="119659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4C5CB453-53B7-4808-B807-75E2100BE452}" type="pres">
      <dgm:prSet presAssocID="{79683F1E-E61C-4C30-B5AD-E11BEEB798AB}" presName="sp" presStyleCnt="0"/>
      <dgm:spPr/>
    </dgm:pt>
    <dgm:pt modelId="{EB906622-02C9-4D1A-B02D-981ADC935CFF}" type="pres">
      <dgm:prSet presAssocID="{AECA9DC0-0B09-4024-977F-ED968F5FD6E3}" presName="linNode" presStyleCnt="0"/>
      <dgm:spPr/>
    </dgm:pt>
    <dgm:pt modelId="{B3A38E29-9ACB-4702-A795-F8F1DA2CBB0F}" type="pres">
      <dgm:prSet presAssocID="{AECA9DC0-0B09-4024-977F-ED968F5FD6E3}" presName="parentText" presStyleLbl="node1" presStyleIdx="1" presStyleCnt="2" custScaleX="94127" custScaleY="76673" custLinFactNeighborX="-8008" custLinFactNeighborY="2107">
        <dgm:presLayoutVars>
          <dgm:chMax val="1"/>
          <dgm:bulletEnabled val="1"/>
        </dgm:presLayoutVars>
      </dgm:prSet>
      <dgm:spPr>
        <a:prstGeom prst="rightArrow">
          <a:avLst/>
        </a:prstGeom>
      </dgm:spPr>
      <dgm:t>
        <a:bodyPr/>
        <a:lstStyle/>
        <a:p>
          <a:endParaRPr lang="bg-BG"/>
        </a:p>
      </dgm:t>
    </dgm:pt>
    <dgm:pt modelId="{42C036CE-A027-44C2-B7D9-53534A3AF379}" type="pres">
      <dgm:prSet presAssocID="{AECA9DC0-0B09-4024-977F-ED968F5FD6E3}" presName="descendantText" presStyleLbl="alignAccFollowNode1" presStyleIdx="1" presStyleCnt="2" custScaleX="102764" custScaleY="80980" custLinFactNeighborX="8901" custLinFactNeighborY="-1966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AD5566D1-CAE5-432D-ACE7-BCC5E14E025D}" srcId="{AECA9DC0-0B09-4024-977F-ED968F5FD6E3}" destId="{ED500E95-2C6E-4D6F-A4A3-79C974D66474}" srcOrd="0" destOrd="0" parTransId="{B0112368-6D56-45EA-951A-7DC3783776E1}" sibTransId="{B163F587-65A8-4908-9EA6-80E1E691CF2B}"/>
    <dgm:cxn modelId="{1203AFF4-9ECB-48B6-B21C-E4B6D7BCE260}" type="presOf" srcId="{AECA9DC0-0B09-4024-977F-ED968F5FD6E3}" destId="{B3A38E29-9ACB-4702-A795-F8F1DA2CBB0F}" srcOrd="0" destOrd="0" presId="urn:microsoft.com/office/officeart/2005/8/layout/vList5"/>
    <dgm:cxn modelId="{1F066F8C-BC11-4C85-AAA3-203127B48092}" type="presOf" srcId="{ED500E95-2C6E-4D6F-A4A3-79C974D66474}" destId="{42C036CE-A027-44C2-B7D9-53534A3AF379}" srcOrd="0" destOrd="0" presId="urn:microsoft.com/office/officeart/2005/8/layout/vList5"/>
    <dgm:cxn modelId="{74276A59-F24B-46FB-B07C-E9A9DEBD618F}" type="presOf" srcId="{8081486D-7935-41EF-9A20-44F44C9AEB1B}" destId="{AE352159-2CD1-488D-81E8-035AF8B02BA9}" srcOrd="0" destOrd="0" presId="urn:microsoft.com/office/officeart/2005/8/layout/vList5"/>
    <dgm:cxn modelId="{201560E2-DCF3-42F3-939D-53D71A25A804}" srcId="{8081486D-7935-41EF-9A20-44F44C9AEB1B}" destId="{4498BE41-83B9-4595-B5D5-95DC03EF3D81}" srcOrd="0" destOrd="0" parTransId="{F90630F9-7F7A-46CE-A9F7-C4468C20C027}" sibTransId="{4145290A-DD03-4622-B388-B595EA867C40}"/>
    <dgm:cxn modelId="{259AC8E1-6B7F-4985-A701-8EF4CFFD7FD0}" type="presOf" srcId="{4498BE41-83B9-4595-B5D5-95DC03EF3D81}" destId="{362A9E27-20B1-4C20-86B6-051E63CE5E3D}" srcOrd="0" destOrd="0" presId="urn:microsoft.com/office/officeart/2005/8/layout/vList5"/>
    <dgm:cxn modelId="{9BA9015C-DFA2-48F1-9336-3A86BC8E26E2}" type="presOf" srcId="{E69702B0-95A2-46D2-BAD8-622F6AD8A76F}" destId="{841D9D49-9ECC-4F05-9B88-8D2DE9483D47}" srcOrd="0" destOrd="0" presId="urn:microsoft.com/office/officeart/2005/8/layout/vList5"/>
    <dgm:cxn modelId="{EAA7B2E6-5195-4D15-ABF1-1DC4102FD54B}" srcId="{E69702B0-95A2-46D2-BAD8-622F6AD8A76F}" destId="{8081486D-7935-41EF-9A20-44F44C9AEB1B}" srcOrd="0" destOrd="0" parTransId="{D3806C29-EA05-481A-8591-448D4B218988}" sibTransId="{79683F1E-E61C-4C30-B5AD-E11BEEB798AB}"/>
    <dgm:cxn modelId="{CFE1D01A-3119-4EDB-8405-77F439401105}" srcId="{E69702B0-95A2-46D2-BAD8-622F6AD8A76F}" destId="{AECA9DC0-0B09-4024-977F-ED968F5FD6E3}" srcOrd="1" destOrd="0" parTransId="{9A49232A-E0CD-40D3-B8C8-D7B6D9F5564F}" sibTransId="{85BC82A1-54EE-4CA1-8E84-451165CDD666}"/>
    <dgm:cxn modelId="{475AFCB6-AFE3-433B-B191-FC153F78C78E}" type="presParOf" srcId="{841D9D49-9ECC-4F05-9B88-8D2DE9483D47}" destId="{61AA807C-0D1D-4F09-A935-00F72664641A}" srcOrd="0" destOrd="0" presId="urn:microsoft.com/office/officeart/2005/8/layout/vList5"/>
    <dgm:cxn modelId="{A038FC21-DFF7-41B8-A497-900B70CB493B}" type="presParOf" srcId="{61AA807C-0D1D-4F09-A935-00F72664641A}" destId="{AE352159-2CD1-488D-81E8-035AF8B02BA9}" srcOrd="0" destOrd="0" presId="urn:microsoft.com/office/officeart/2005/8/layout/vList5"/>
    <dgm:cxn modelId="{4E7BC46D-1C2B-4512-A102-598229DC3E30}" type="presParOf" srcId="{61AA807C-0D1D-4F09-A935-00F72664641A}" destId="{362A9E27-20B1-4C20-86B6-051E63CE5E3D}" srcOrd="1" destOrd="0" presId="urn:microsoft.com/office/officeart/2005/8/layout/vList5"/>
    <dgm:cxn modelId="{90D23FD6-9E62-4F1A-826B-DF40DEC8A4CD}" type="presParOf" srcId="{841D9D49-9ECC-4F05-9B88-8D2DE9483D47}" destId="{4C5CB453-53B7-4808-B807-75E2100BE452}" srcOrd="1" destOrd="0" presId="urn:microsoft.com/office/officeart/2005/8/layout/vList5"/>
    <dgm:cxn modelId="{43EFC2DA-A021-4013-BB1A-5D8686C6A217}" type="presParOf" srcId="{841D9D49-9ECC-4F05-9B88-8D2DE9483D47}" destId="{EB906622-02C9-4D1A-B02D-981ADC935CFF}" srcOrd="2" destOrd="0" presId="urn:microsoft.com/office/officeart/2005/8/layout/vList5"/>
    <dgm:cxn modelId="{FBAADA04-033C-4452-8C65-D68F5FF0369F}" type="presParOf" srcId="{EB906622-02C9-4D1A-B02D-981ADC935CFF}" destId="{B3A38E29-9ACB-4702-A795-F8F1DA2CBB0F}" srcOrd="0" destOrd="0" presId="urn:microsoft.com/office/officeart/2005/8/layout/vList5"/>
    <dgm:cxn modelId="{F388763A-B424-4571-9015-EA33E18BB0AE}" type="presParOf" srcId="{EB906622-02C9-4D1A-B02D-981ADC935CFF}" destId="{42C036CE-A027-44C2-B7D9-53534A3AF37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833253C-D81B-4476-BA1B-4EF06DFFD0C1}" type="doc">
      <dgm:prSet loTypeId="urn:microsoft.com/office/officeart/2005/8/layout/matrix2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69CF2B10-5329-4EA2-BB07-BA93F4795F56}">
      <dgm:prSet phldrT="[Text]" custT="1"/>
      <dgm:spPr>
        <a:solidFill>
          <a:schemeClr val="tx2">
            <a:lumMod val="20000"/>
            <a:lumOff val="8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bg-BG" sz="2400" b="1" dirty="0" smtClean="0">
              <a:solidFill>
                <a:srgbClr val="002060"/>
              </a:solidFill>
              <a:latin typeface="+mn-lt"/>
            </a:rPr>
            <a:t>1. Мехатроника и чисти технологии</a:t>
          </a:r>
          <a:endParaRPr lang="bg-BG" sz="2400" b="1" dirty="0">
            <a:solidFill>
              <a:srgbClr val="002060"/>
            </a:solidFill>
            <a:latin typeface="+mn-lt"/>
          </a:endParaRPr>
        </a:p>
      </dgm:t>
    </dgm:pt>
    <dgm:pt modelId="{7EF5C13B-F454-48B5-AC4E-D9FEB6EF5AE4}" type="parTrans" cxnId="{9CB6DF2E-8C2B-4B21-8934-7F1B44BE900C}">
      <dgm:prSet/>
      <dgm:spPr/>
      <dgm:t>
        <a:bodyPr/>
        <a:lstStyle/>
        <a:p>
          <a:endParaRPr lang="bg-BG"/>
        </a:p>
      </dgm:t>
    </dgm:pt>
    <dgm:pt modelId="{264B6931-9653-4A8F-9D20-43F63EFE9C6C}" type="sibTrans" cxnId="{9CB6DF2E-8C2B-4B21-8934-7F1B44BE900C}">
      <dgm:prSet/>
      <dgm:spPr/>
      <dgm:t>
        <a:bodyPr/>
        <a:lstStyle/>
        <a:p>
          <a:endParaRPr lang="bg-BG"/>
        </a:p>
      </dgm:t>
    </dgm:pt>
    <dgm:pt modelId="{58A28356-5B70-42C8-9D97-AA7D556F9A6D}">
      <dgm:prSet phldrT="[Text]" custT="1"/>
      <dgm:spPr>
        <a:solidFill>
          <a:srgbClr val="FAB8BE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bg-BG" sz="2400" b="1" dirty="0" smtClean="0">
              <a:solidFill>
                <a:srgbClr val="002060"/>
              </a:solidFill>
              <a:latin typeface="+mn-lt"/>
            </a:rPr>
            <a:t>2. ИКТ</a:t>
          </a:r>
          <a:endParaRPr lang="bg-BG" sz="2400" b="1" dirty="0">
            <a:solidFill>
              <a:srgbClr val="002060"/>
            </a:solidFill>
            <a:latin typeface="+mn-lt"/>
          </a:endParaRPr>
        </a:p>
      </dgm:t>
    </dgm:pt>
    <dgm:pt modelId="{1C6F3A01-3E8A-4E3F-B1C2-02F7E3C3AED8}" type="parTrans" cxnId="{9646D4B1-9D93-42DD-A23C-10FC28773ABC}">
      <dgm:prSet/>
      <dgm:spPr/>
      <dgm:t>
        <a:bodyPr/>
        <a:lstStyle/>
        <a:p>
          <a:endParaRPr lang="bg-BG"/>
        </a:p>
      </dgm:t>
    </dgm:pt>
    <dgm:pt modelId="{961F6424-3A8B-4BBD-B599-9E67367BB02C}" type="sibTrans" cxnId="{9646D4B1-9D93-42DD-A23C-10FC28773ABC}">
      <dgm:prSet/>
      <dgm:spPr/>
      <dgm:t>
        <a:bodyPr/>
        <a:lstStyle/>
        <a:p>
          <a:endParaRPr lang="bg-BG"/>
        </a:p>
      </dgm:t>
    </dgm:pt>
    <dgm:pt modelId="{5263A2BE-7815-427D-B0F8-6E17DC6E819F}">
      <dgm:prSet phldrT="[Text]" custT="1"/>
      <dgm:spPr>
        <a:solidFill>
          <a:srgbClr val="F3FCBE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bg-BG" sz="2400" b="1" dirty="0" smtClean="0">
              <a:solidFill>
                <a:srgbClr val="002060"/>
              </a:solidFill>
              <a:latin typeface="+mn-lt"/>
            </a:rPr>
            <a:t>3. Индустрии за здравословен живот и биотехнологии</a:t>
          </a:r>
          <a:endParaRPr lang="bg-BG" sz="2400" b="1" dirty="0">
            <a:solidFill>
              <a:srgbClr val="002060"/>
            </a:solidFill>
            <a:latin typeface="+mn-lt"/>
          </a:endParaRPr>
        </a:p>
      </dgm:t>
    </dgm:pt>
    <dgm:pt modelId="{BA90532A-D54C-440A-ABC4-A1B1833FEDC2}" type="parTrans" cxnId="{DFCBF6B3-11E1-419E-8CCB-6AB39B1A2F2D}">
      <dgm:prSet/>
      <dgm:spPr/>
      <dgm:t>
        <a:bodyPr/>
        <a:lstStyle/>
        <a:p>
          <a:endParaRPr lang="bg-BG"/>
        </a:p>
      </dgm:t>
    </dgm:pt>
    <dgm:pt modelId="{C4DB8338-CFAB-453F-B805-8C47428CB9E9}" type="sibTrans" cxnId="{DFCBF6B3-11E1-419E-8CCB-6AB39B1A2F2D}">
      <dgm:prSet/>
      <dgm:spPr/>
      <dgm:t>
        <a:bodyPr/>
        <a:lstStyle/>
        <a:p>
          <a:endParaRPr lang="bg-BG"/>
        </a:p>
      </dgm:t>
    </dgm:pt>
    <dgm:pt modelId="{E0A5D0B1-3860-4D82-9E57-E4D6B6D10B0D}">
      <dgm:prSet phldrT="[Text]" custT="1"/>
      <dgm:spPr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bg-BG" sz="2400" b="1" i="0" dirty="0" smtClean="0">
              <a:solidFill>
                <a:srgbClr val="002060"/>
              </a:solidFill>
              <a:latin typeface="+mn-lt"/>
            </a:rPr>
            <a:t>4. Нови технологии в креативни и рекреативни индустрии</a:t>
          </a:r>
          <a:endParaRPr lang="bg-BG" sz="2400" b="1" i="0" dirty="0">
            <a:solidFill>
              <a:srgbClr val="002060"/>
            </a:solidFill>
            <a:latin typeface="+mn-lt"/>
          </a:endParaRPr>
        </a:p>
      </dgm:t>
    </dgm:pt>
    <dgm:pt modelId="{2286A3AC-D3B1-45D4-93D8-70F89F8E1ED2}" type="parTrans" cxnId="{D9CE5446-5E7A-4197-8BDF-5551AC3ADD18}">
      <dgm:prSet/>
      <dgm:spPr/>
      <dgm:t>
        <a:bodyPr/>
        <a:lstStyle/>
        <a:p>
          <a:endParaRPr lang="bg-BG"/>
        </a:p>
      </dgm:t>
    </dgm:pt>
    <dgm:pt modelId="{74AE6F54-CA2C-4A7D-9088-500DA8A7F023}" type="sibTrans" cxnId="{D9CE5446-5E7A-4197-8BDF-5551AC3ADD18}">
      <dgm:prSet/>
      <dgm:spPr/>
      <dgm:t>
        <a:bodyPr/>
        <a:lstStyle/>
        <a:p>
          <a:endParaRPr lang="bg-BG"/>
        </a:p>
      </dgm:t>
    </dgm:pt>
    <dgm:pt modelId="{6D1DC58D-67DD-4FB6-A3F0-A52163D61F97}" type="pres">
      <dgm:prSet presAssocID="{C833253C-D81B-4476-BA1B-4EF06DFFD0C1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A5F97ACD-1B45-48DD-8BDC-17EF0E7593DD}" type="pres">
      <dgm:prSet presAssocID="{C833253C-D81B-4476-BA1B-4EF06DFFD0C1}" presName="axisShape" presStyleLbl="bgShp" presStyleIdx="0" presStyleCnt="1"/>
      <dgm:spPr>
        <a:solidFill>
          <a:srgbClr val="C00000"/>
        </a:solidFill>
      </dgm:spPr>
    </dgm:pt>
    <dgm:pt modelId="{0DADC1DC-ABD6-4D94-91ED-1F74C9ECF40B}" type="pres">
      <dgm:prSet presAssocID="{C833253C-D81B-4476-BA1B-4EF06DFFD0C1}" presName="rect1" presStyleLbl="node1" presStyleIdx="0" presStyleCnt="4" custScaleX="220165" custLinFactNeighborX="-60861" custLinFactNeighborY="-94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2802B2CC-DC48-4373-A464-BECBB57623DF}" type="pres">
      <dgm:prSet presAssocID="{C833253C-D81B-4476-BA1B-4EF06DFFD0C1}" presName="rect2" presStyleLbl="node1" presStyleIdx="1" presStyleCnt="4" custScaleX="227055" custLinFactNeighborX="62101" custLinFactNeighborY="-98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C71CFFA-03A5-4050-A5AB-4AA5AF8BF3CB}" type="pres">
      <dgm:prSet presAssocID="{C833253C-D81B-4476-BA1B-4EF06DFFD0C1}" presName="rect3" presStyleLbl="node1" presStyleIdx="2" presStyleCnt="4" custScaleX="218765" custLinFactNeighborX="-58911" custLinFactNeighborY="-235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E4193A04-6375-4C54-A61F-7C67A7F5A6CC}" type="pres">
      <dgm:prSet presAssocID="{C833253C-D81B-4476-BA1B-4EF06DFFD0C1}" presName="rect4" presStyleLbl="node1" presStyleIdx="3" presStyleCnt="4" custScaleX="215352" custScaleY="104664" custLinFactNeighborX="63117" custLinFactNeighborY="-232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47D11135-2885-4D74-8046-89ADE6B1BAC5}" type="presOf" srcId="{C833253C-D81B-4476-BA1B-4EF06DFFD0C1}" destId="{6D1DC58D-67DD-4FB6-A3F0-A52163D61F97}" srcOrd="0" destOrd="0" presId="urn:microsoft.com/office/officeart/2005/8/layout/matrix2"/>
    <dgm:cxn modelId="{30320655-BF20-4F4A-B1D0-05363B14413F}" type="presOf" srcId="{58A28356-5B70-42C8-9D97-AA7D556F9A6D}" destId="{2802B2CC-DC48-4373-A464-BECBB57623DF}" srcOrd="0" destOrd="0" presId="urn:microsoft.com/office/officeart/2005/8/layout/matrix2"/>
    <dgm:cxn modelId="{D9CE5446-5E7A-4197-8BDF-5551AC3ADD18}" srcId="{C833253C-D81B-4476-BA1B-4EF06DFFD0C1}" destId="{E0A5D0B1-3860-4D82-9E57-E4D6B6D10B0D}" srcOrd="3" destOrd="0" parTransId="{2286A3AC-D3B1-45D4-93D8-70F89F8E1ED2}" sibTransId="{74AE6F54-CA2C-4A7D-9088-500DA8A7F023}"/>
    <dgm:cxn modelId="{9646D4B1-9D93-42DD-A23C-10FC28773ABC}" srcId="{C833253C-D81B-4476-BA1B-4EF06DFFD0C1}" destId="{58A28356-5B70-42C8-9D97-AA7D556F9A6D}" srcOrd="1" destOrd="0" parTransId="{1C6F3A01-3E8A-4E3F-B1C2-02F7E3C3AED8}" sibTransId="{961F6424-3A8B-4BBD-B599-9E67367BB02C}"/>
    <dgm:cxn modelId="{04FAE569-9B1A-4F09-B5F7-2DBDF8189EBC}" type="presOf" srcId="{E0A5D0B1-3860-4D82-9E57-E4D6B6D10B0D}" destId="{E4193A04-6375-4C54-A61F-7C67A7F5A6CC}" srcOrd="0" destOrd="0" presId="urn:microsoft.com/office/officeart/2005/8/layout/matrix2"/>
    <dgm:cxn modelId="{DFCBF6B3-11E1-419E-8CCB-6AB39B1A2F2D}" srcId="{C833253C-D81B-4476-BA1B-4EF06DFFD0C1}" destId="{5263A2BE-7815-427D-B0F8-6E17DC6E819F}" srcOrd="2" destOrd="0" parTransId="{BA90532A-D54C-440A-ABC4-A1B1833FEDC2}" sibTransId="{C4DB8338-CFAB-453F-B805-8C47428CB9E9}"/>
    <dgm:cxn modelId="{BE55E9BB-D349-4CF9-8BEC-4B2F929AF3B3}" type="presOf" srcId="{69CF2B10-5329-4EA2-BB07-BA93F4795F56}" destId="{0DADC1DC-ABD6-4D94-91ED-1F74C9ECF40B}" srcOrd="0" destOrd="0" presId="urn:microsoft.com/office/officeart/2005/8/layout/matrix2"/>
    <dgm:cxn modelId="{9CB6DF2E-8C2B-4B21-8934-7F1B44BE900C}" srcId="{C833253C-D81B-4476-BA1B-4EF06DFFD0C1}" destId="{69CF2B10-5329-4EA2-BB07-BA93F4795F56}" srcOrd="0" destOrd="0" parTransId="{7EF5C13B-F454-48B5-AC4E-D9FEB6EF5AE4}" sibTransId="{264B6931-9653-4A8F-9D20-43F63EFE9C6C}"/>
    <dgm:cxn modelId="{7D1C5ACC-8C47-4239-A6D2-4C9A06461A23}" type="presOf" srcId="{5263A2BE-7815-427D-B0F8-6E17DC6E819F}" destId="{FC71CFFA-03A5-4050-A5AB-4AA5AF8BF3CB}" srcOrd="0" destOrd="0" presId="urn:microsoft.com/office/officeart/2005/8/layout/matrix2"/>
    <dgm:cxn modelId="{FE4CE163-A216-4C3E-9C68-C4B980D0C7EE}" type="presParOf" srcId="{6D1DC58D-67DD-4FB6-A3F0-A52163D61F97}" destId="{A5F97ACD-1B45-48DD-8BDC-17EF0E7593DD}" srcOrd="0" destOrd="0" presId="urn:microsoft.com/office/officeart/2005/8/layout/matrix2"/>
    <dgm:cxn modelId="{56657452-279A-4C31-ABCE-E6B67B5DB95A}" type="presParOf" srcId="{6D1DC58D-67DD-4FB6-A3F0-A52163D61F97}" destId="{0DADC1DC-ABD6-4D94-91ED-1F74C9ECF40B}" srcOrd="1" destOrd="0" presId="urn:microsoft.com/office/officeart/2005/8/layout/matrix2"/>
    <dgm:cxn modelId="{AAE9FFC2-AC86-4244-BDAA-2DAB377D112C}" type="presParOf" srcId="{6D1DC58D-67DD-4FB6-A3F0-A52163D61F97}" destId="{2802B2CC-DC48-4373-A464-BECBB57623DF}" srcOrd="2" destOrd="0" presId="urn:microsoft.com/office/officeart/2005/8/layout/matrix2"/>
    <dgm:cxn modelId="{B47B4413-B8EC-4073-90A7-6EEEC0BFD7C6}" type="presParOf" srcId="{6D1DC58D-67DD-4FB6-A3F0-A52163D61F97}" destId="{FC71CFFA-03A5-4050-A5AB-4AA5AF8BF3CB}" srcOrd="3" destOrd="0" presId="urn:microsoft.com/office/officeart/2005/8/layout/matrix2"/>
    <dgm:cxn modelId="{10E2E3EA-8481-4CBC-88B7-EC6D057520F5}" type="presParOf" srcId="{6D1DC58D-67DD-4FB6-A3F0-A52163D61F97}" destId="{E4193A04-6375-4C54-A61F-7C67A7F5A6CC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25394C9-E000-42F6-9982-D2F2EA9EBFEC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9636E4D-8EDC-4FD1-9800-452C416EB4F4}">
      <dgm:prSet phldrT="[Text]" custT="1"/>
      <dgm:spPr/>
      <dgm:t>
        <a:bodyPr/>
        <a:lstStyle/>
        <a:p>
          <a:r>
            <a:rPr lang="bg-BG" sz="2400" b="1" dirty="0" smtClean="0">
              <a:solidFill>
                <a:srgbClr val="FF0000"/>
              </a:solidFill>
            </a:rPr>
            <a:t>Кандидати и партньори</a:t>
          </a:r>
          <a:endParaRPr lang="en-GB" sz="2400" b="1" dirty="0">
            <a:solidFill>
              <a:srgbClr val="FF0000"/>
            </a:solidFill>
          </a:endParaRPr>
        </a:p>
      </dgm:t>
    </dgm:pt>
    <dgm:pt modelId="{04A1844B-6C9D-4373-BDC4-A561F88EE170}" type="parTrans" cxnId="{740DEB87-B6B2-4FAC-A8C2-90CE3443E328}">
      <dgm:prSet/>
      <dgm:spPr/>
      <dgm:t>
        <a:bodyPr/>
        <a:lstStyle/>
        <a:p>
          <a:endParaRPr lang="en-GB"/>
        </a:p>
      </dgm:t>
    </dgm:pt>
    <dgm:pt modelId="{58450037-C385-4E24-B380-0D6BF3C3191C}" type="sibTrans" cxnId="{740DEB87-B6B2-4FAC-A8C2-90CE3443E328}">
      <dgm:prSet/>
      <dgm:spPr/>
      <dgm:t>
        <a:bodyPr/>
        <a:lstStyle/>
        <a:p>
          <a:endParaRPr lang="en-GB"/>
        </a:p>
      </dgm:t>
    </dgm:pt>
    <dgm:pt modelId="{BF23AECF-E2E6-425F-AFB7-EC7C4D94A7D1}">
      <dgm:prSet phldrT="[Text]" custT="1"/>
      <dgm:spPr/>
      <dgm:t>
        <a:bodyPr/>
        <a:lstStyle/>
        <a:p>
          <a:pPr algn="l">
            <a:lnSpc>
              <a:spcPct val="150000"/>
            </a:lnSpc>
          </a:pPr>
          <a:endParaRPr lang="bg-BG" sz="1600" b="1" dirty="0" smtClean="0"/>
        </a:p>
        <a:p>
          <a:pPr algn="l">
            <a:lnSpc>
              <a:spcPct val="100000"/>
            </a:lnSpc>
          </a:pPr>
          <a:r>
            <a:rPr lang="bg-BG" sz="1600" b="1" dirty="0" smtClean="0"/>
            <a:t>- Висши училища и/или техни основни звена;</a:t>
          </a:r>
        </a:p>
        <a:p>
          <a:pPr algn="l">
            <a:lnSpc>
              <a:spcPct val="100000"/>
            </a:lnSpc>
          </a:pPr>
          <a:r>
            <a:rPr lang="bg-BG" sz="1600" b="1" dirty="0" smtClean="0"/>
            <a:t>- Научно изследователски институти;</a:t>
          </a:r>
        </a:p>
        <a:p>
          <a:pPr algn="l">
            <a:lnSpc>
              <a:spcPct val="100000"/>
            </a:lnSpc>
          </a:pPr>
          <a:r>
            <a:rPr lang="bg-BG" sz="1600" b="1" dirty="0" smtClean="0"/>
            <a:t>- БАН И СА;</a:t>
          </a:r>
        </a:p>
        <a:p>
          <a:pPr algn="l">
            <a:lnSpc>
              <a:spcPct val="100000"/>
            </a:lnSpc>
          </a:pPr>
          <a:r>
            <a:rPr lang="bg-BG" sz="1600" b="1" dirty="0" smtClean="0"/>
            <a:t>- Други публични и частни научни организации включително лаборатории по </a:t>
          </a:r>
          <a:r>
            <a:rPr lang="bg-BG" sz="1600" b="1" dirty="0" smtClean="0">
              <a:solidFill>
                <a:srgbClr val="FF0000"/>
              </a:solidFill>
            </a:rPr>
            <a:t>чл. 60 от Закона за администрацията</a:t>
          </a:r>
          <a:r>
            <a:rPr lang="bg-BG" sz="1600" b="1" dirty="0" smtClean="0"/>
            <a:t>;</a:t>
          </a:r>
        </a:p>
        <a:p>
          <a:pPr algn="l">
            <a:lnSpc>
              <a:spcPct val="100000"/>
            </a:lnSpc>
          </a:pPr>
          <a:r>
            <a:rPr lang="bg-BG" sz="1600" b="1" dirty="0" smtClean="0"/>
            <a:t>- Юридически лица с нестопанска цел и/или иновационни клъстери;</a:t>
          </a:r>
        </a:p>
        <a:p>
          <a:pPr algn="l">
            <a:lnSpc>
              <a:spcPct val="100000"/>
            </a:lnSpc>
          </a:pPr>
          <a:r>
            <a:rPr lang="bg-BG" sz="1600" b="1" dirty="0" smtClean="0"/>
            <a:t>- Партньорства от публични и/или частни научни организации и/или висши училища и/или техни основни звена, </a:t>
          </a:r>
          <a:r>
            <a:rPr lang="bg-BG" sz="1600" b="1" dirty="0" smtClean="0">
              <a:solidFill>
                <a:srgbClr val="FF0000"/>
              </a:solidFill>
            </a:rPr>
            <a:t>които не представляват юридически лица;</a:t>
          </a:r>
        </a:p>
        <a:p>
          <a:pPr algn="l">
            <a:lnSpc>
              <a:spcPct val="100000"/>
            </a:lnSpc>
          </a:pPr>
          <a:r>
            <a:rPr lang="bg-BG" sz="1600" b="1" dirty="0" smtClean="0"/>
            <a:t>- Партньорства, включващи публични и/или частни научни организации и/или висши училища и/или техни основни звена, </a:t>
          </a:r>
          <a:r>
            <a:rPr lang="bg-BG" sz="1600" b="1" dirty="0" smtClean="0">
              <a:solidFill>
                <a:srgbClr val="FF0000"/>
              </a:solidFill>
            </a:rPr>
            <a:t>под формата на юридически лица с нестопанска цел.</a:t>
          </a:r>
          <a:endParaRPr lang="en-GB" sz="1600" b="1" dirty="0">
            <a:solidFill>
              <a:srgbClr val="FF0000"/>
            </a:solidFill>
          </a:endParaRPr>
        </a:p>
      </dgm:t>
    </dgm:pt>
    <dgm:pt modelId="{1A69282F-7090-4F2D-AE72-BB19CCEFDA87}" type="parTrans" cxnId="{93F0ECF5-2114-4DA3-8964-36E13F562AC5}">
      <dgm:prSet/>
      <dgm:spPr/>
      <dgm:t>
        <a:bodyPr/>
        <a:lstStyle/>
        <a:p>
          <a:endParaRPr lang="en-GB"/>
        </a:p>
      </dgm:t>
    </dgm:pt>
    <dgm:pt modelId="{00905613-EAF3-42AB-9EDE-64A1F4D1EEC8}" type="sibTrans" cxnId="{93F0ECF5-2114-4DA3-8964-36E13F562AC5}">
      <dgm:prSet/>
      <dgm:spPr/>
      <dgm:t>
        <a:bodyPr/>
        <a:lstStyle/>
        <a:p>
          <a:endParaRPr lang="en-GB"/>
        </a:p>
      </dgm:t>
    </dgm:pt>
    <dgm:pt modelId="{583A0954-4F40-4581-A013-819EBC81A590}" type="pres">
      <dgm:prSet presAssocID="{325394C9-E000-42F6-9982-D2F2EA9EBFE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30894595-45A7-484A-B42B-324259F98B80}" type="pres">
      <dgm:prSet presAssocID="{59636E4D-8EDC-4FD1-9800-452C416EB4F4}" presName="root" presStyleCnt="0"/>
      <dgm:spPr/>
    </dgm:pt>
    <dgm:pt modelId="{2ED9AA06-C065-4BF2-B1A1-521425CE84F1}" type="pres">
      <dgm:prSet presAssocID="{59636E4D-8EDC-4FD1-9800-452C416EB4F4}" presName="rootComposite" presStyleCnt="0"/>
      <dgm:spPr/>
    </dgm:pt>
    <dgm:pt modelId="{0EFD036C-D6E0-4C18-A8E9-6A5DC82AF092}" type="pres">
      <dgm:prSet presAssocID="{59636E4D-8EDC-4FD1-9800-452C416EB4F4}" presName="rootText" presStyleLbl="node1" presStyleIdx="0" presStyleCnt="1" custScaleX="237576" custLinFactNeighborX="-1211" custLinFactNeighborY="-808"/>
      <dgm:spPr/>
      <dgm:t>
        <a:bodyPr/>
        <a:lstStyle/>
        <a:p>
          <a:endParaRPr lang="en-GB"/>
        </a:p>
      </dgm:t>
    </dgm:pt>
    <dgm:pt modelId="{30E0D7DD-90CC-4435-B4E5-6088803E6DFA}" type="pres">
      <dgm:prSet presAssocID="{59636E4D-8EDC-4FD1-9800-452C416EB4F4}" presName="rootConnector" presStyleLbl="node1" presStyleIdx="0" presStyleCnt="1"/>
      <dgm:spPr/>
      <dgm:t>
        <a:bodyPr/>
        <a:lstStyle/>
        <a:p>
          <a:endParaRPr lang="en-GB"/>
        </a:p>
      </dgm:t>
    </dgm:pt>
    <dgm:pt modelId="{DF284801-AB75-4258-BE56-BCB107CD4305}" type="pres">
      <dgm:prSet presAssocID="{59636E4D-8EDC-4FD1-9800-452C416EB4F4}" presName="childShape" presStyleCnt="0"/>
      <dgm:spPr/>
    </dgm:pt>
    <dgm:pt modelId="{0347F803-4721-4106-BC20-8EBE838B0BFE}" type="pres">
      <dgm:prSet presAssocID="{1A69282F-7090-4F2D-AE72-BB19CCEFDA87}" presName="Name13" presStyleLbl="parChTrans1D2" presStyleIdx="0" presStyleCnt="1"/>
      <dgm:spPr/>
      <dgm:t>
        <a:bodyPr/>
        <a:lstStyle/>
        <a:p>
          <a:endParaRPr lang="en-GB"/>
        </a:p>
      </dgm:t>
    </dgm:pt>
    <dgm:pt modelId="{E7210135-FCF8-453B-9B73-0061BAE59CF8}" type="pres">
      <dgm:prSet presAssocID="{BF23AECF-E2E6-425F-AFB7-EC7C4D94A7D1}" presName="childText" presStyleLbl="bgAcc1" presStyleIdx="0" presStyleCnt="1" custScaleX="747445" custScaleY="740510" custLinFactNeighborX="555" custLinFactNeighborY="-2392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3F0ECF5-2114-4DA3-8964-36E13F562AC5}" srcId="{59636E4D-8EDC-4FD1-9800-452C416EB4F4}" destId="{BF23AECF-E2E6-425F-AFB7-EC7C4D94A7D1}" srcOrd="0" destOrd="0" parTransId="{1A69282F-7090-4F2D-AE72-BB19CCEFDA87}" sibTransId="{00905613-EAF3-42AB-9EDE-64A1F4D1EEC8}"/>
    <dgm:cxn modelId="{7206D330-A7DF-458B-9620-5071EFD5B170}" type="presOf" srcId="{1A69282F-7090-4F2D-AE72-BB19CCEFDA87}" destId="{0347F803-4721-4106-BC20-8EBE838B0BFE}" srcOrd="0" destOrd="0" presId="urn:microsoft.com/office/officeart/2005/8/layout/hierarchy3"/>
    <dgm:cxn modelId="{C8BA8602-F449-468F-8EA4-ABEDE6E9D033}" type="presOf" srcId="{325394C9-E000-42F6-9982-D2F2EA9EBFEC}" destId="{583A0954-4F40-4581-A013-819EBC81A590}" srcOrd="0" destOrd="0" presId="urn:microsoft.com/office/officeart/2005/8/layout/hierarchy3"/>
    <dgm:cxn modelId="{06E0DCE8-B3E7-45D5-ADBA-94E160EE7559}" type="presOf" srcId="{BF23AECF-E2E6-425F-AFB7-EC7C4D94A7D1}" destId="{E7210135-FCF8-453B-9B73-0061BAE59CF8}" srcOrd="0" destOrd="0" presId="urn:microsoft.com/office/officeart/2005/8/layout/hierarchy3"/>
    <dgm:cxn modelId="{740DEB87-B6B2-4FAC-A8C2-90CE3443E328}" srcId="{325394C9-E000-42F6-9982-D2F2EA9EBFEC}" destId="{59636E4D-8EDC-4FD1-9800-452C416EB4F4}" srcOrd="0" destOrd="0" parTransId="{04A1844B-6C9D-4373-BDC4-A561F88EE170}" sibTransId="{58450037-C385-4E24-B380-0D6BF3C3191C}"/>
    <dgm:cxn modelId="{B458EE8E-F592-4906-B162-97CA589F458E}" type="presOf" srcId="{59636E4D-8EDC-4FD1-9800-452C416EB4F4}" destId="{0EFD036C-D6E0-4C18-A8E9-6A5DC82AF092}" srcOrd="0" destOrd="0" presId="urn:microsoft.com/office/officeart/2005/8/layout/hierarchy3"/>
    <dgm:cxn modelId="{3EC10465-44AF-4F0E-8BC1-F447982AC0D9}" type="presOf" srcId="{59636E4D-8EDC-4FD1-9800-452C416EB4F4}" destId="{30E0D7DD-90CC-4435-B4E5-6088803E6DFA}" srcOrd="1" destOrd="0" presId="urn:microsoft.com/office/officeart/2005/8/layout/hierarchy3"/>
    <dgm:cxn modelId="{B0AC4BB4-F3F5-42CF-90FE-55A0D1A2A64B}" type="presParOf" srcId="{583A0954-4F40-4581-A013-819EBC81A590}" destId="{30894595-45A7-484A-B42B-324259F98B80}" srcOrd="0" destOrd="0" presId="urn:microsoft.com/office/officeart/2005/8/layout/hierarchy3"/>
    <dgm:cxn modelId="{AEF4F9C2-7950-4C36-A871-C9CA5E188032}" type="presParOf" srcId="{30894595-45A7-484A-B42B-324259F98B80}" destId="{2ED9AA06-C065-4BF2-B1A1-521425CE84F1}" srcOrd="0" destOrd="0" presId="urn:microsoft.com/office/officeart/2005/8/layout/hierarchy3"/>
    <dgm:cxn modelId="{665036D4-5919-4B5C-99A0-6B88278A02EC}" type="presParOf" srcId="{2ED9AA06-C065-4BF2-B1A1-521425CE84F1}" destId="{0EFD036C-D6E0-4C18-A8E9-6A5DC82AF092}" srcOrd="0" destOrd="0" presId="urn:microsoft.com/office/officeart/2005/8/layout/hierarchy3"/>
    <dgm:cxn modelId="{D9096CF5-B1A5-47C7-8B80-7197504ABC77}" type="presParOf" srcId="{2ED9AA06-C065-4BF2-B1A1-521425CE84F1}" destId="{30E0D7DD-90CC-4435-B4E5-6088803E6DFA}" srcOrd="1" destOrd="0" presId="urn:microsoft.com/office/officeart/2005/8/layout/hierarchy3"/>
    <dgm:cxn modelId="{0BF771F8-42E7-44D8-AFB2-D8A6929C4466}" type="presParOf" srcId="{30894595-45A7-484A-B42B-324259F98B80}" destId="{DF284801-AB75-4258-BE56-BCB107CD4305}" srcOrd="1" destOrd="0" presId="urn:microsoft.com/office/officeart/2005/8/layout/hierarchy3"/>
    <dgm:cxn modelId="{9CCFF0C5-13CB-45A9-A990-FD7D5F073CF3}" type="presParOf" srcId="{DF284801-AB75-4258-BE56-BCB107CD4305}" destId="{0347F803-4721-4106-BC20-8EBE838B0BFE}" srcOrd="0" destOrd="0" presId="urn:microsoft.com/office/officeart/2005/8/layout/hierarchy3"/>
    <dgm:cxn modelId="{740CC465-9F2C-4680-85C0-424D0D186FF2}" type="presParOf" srcId="{DF284801-AB75-4258-BE56-BCB107CD4305}" destId="{E7210135-FCF8-453B-9B73-0061BAE59CF8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A3AC844-C86C-4130-A749-ADB5D14AF873}" type="doc">
      <dgm:prSet loTypeId="urn:microsoft.com/office/officeart/2005/8/layout/arrow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FEA5F16-70A4-49FA-8D90-E423EAA6F678}">
      <dgm:prSet phldrT="[Text]" custT="1"/>
      <dgm:spPr/>
      <dgm:t>
        <a:bodyPr/>
        <a:lstStyle/>
        <a:p>
          <a:r>
            <a:rPr lang="bg-BG" sz="3200" dirty="0" smtClean="0"/>
            <a:t>	</a:t>
          </a:r>
          <a:r>
            <a:rPr lang="bg-BG" sz="3200" b="1" dirty="0" smtClean="0">
              <a:solidFill>
                <a:schemeClr val="tx2"/>
              </a:solidFill>
            </a:rPr>
            <a:t>Предоставяне на БФП 	чрез подбор на проектни 	предложения </a:t>
          </a:r>
          <a:r>
            <a:rPr lang="en-US" sz="3200" b="1" smtClean="0">
              <a:solidFill>
                <a:schemeClr val="tx2"/>
              </a:solidFill>
            </a:rPr>
            <a:t>–</a:t>
          </a:r>
          <a:r>
            <a:rPr lang="bg-BG" sz="3200" b="1" smtClean="0">
              <a:solidFill>
                <a:schemeClr val="tx2"/>
              </a:solidFill>
            </a:rPr>
            <a:t> чл. 25,   	ал. 1, т. 1 от ЗУСЕСИФ </a:t>
          </a:r>
          <a:endParaRPr lang="en-GB" sz="3200" b="1" dirty="0">
            <a:solidFill>
              <a:schemeClr val="tx2"/>
            </a:solidFill>
          </a:endParaRPr>
        </a:p>
      </dgm:t>
    </dgm:pt>
    <dgm:pt modelId="{C6482AF2-4B62-4122-9401-ECEE3A6A09D6}" type="parTrans" cxnId="{367E8463-EB05-40EA-92F1-F798E3640F08}">
      <dgm:prSet/>
      <dgm:spPr/>
      <dgm:t>
        <a:bodyPr/>
        <a:lstStyle/>
        <a:p>
          <a:endParaRPr lang="en-GB"/>
        </a:p>
      </dgm:t>
    </dgm:pt>
    <dgm:pt modelId="{482D9C2E-5C00-4C7D-B03F-5EF32FE50AE2}" type="sibTrans" cxnId="{367E8463-EB05-40EA-92F1-F798E3640F08}">
      <dgm:prSet/>
      <dgm:spPr/>
      <dgm:t>
        <a:bodyPr/>
        <a:lstStyle/>
        <a:p>
          <a:endParaRPr lang="en-GB"/>
        </a:p>
      </dgm:t>
    </dgm:pt>
    <dgm:pt modelId="{1A3AA51B-66BD-4FF3-98E0-DE7B8EF268B4}">
      <dgm:prSet phldrT="[Text]"/>
      <dgm:spPr/>
      <dgm:t>
        <a:bodyPr/>
        <a:lstStyle/>
        <a:p>
          <a:endParaRPr lang="en-GB" dirty="0"/>
        </a:p>
      </dgm:t>
    </dgm:pt>
    <dgm:pt modelId="{D4898DD4-AD91-451B-AD06-2C54AD833EB1}" type="parTrans" cxnId="{549F3606-61B1-4AB9-81F7-72383DDB47E4}">
      <dgm:prSet/>
      <dgm:spPr/>
      <dgm:t>
        <a:bodyPr/>
        <a:lstStyle/>
        <a:p>
          <a:endParaRPr lang="en-GB"/>
        </a:p>
      </dgm:t>
    </dgm:pt>
    <dgm:pt modelId="{D7340DDA-83A2-4003-BE18-B2ADFE89DAF1}" type="sibTrans" cxnId="{549F3606-61B1-4AB9-81F7-72383DDB47E4}">
      <dgm:prSet/>
      <dgm:spPr/>
      <dgm:t>
        <a:bodyPr/>
        <a:lstStyle/>
        <a:p>
          <a:endParaRPr lang="en-GB"/>
        </a:p>
      </dgm:t>
    </dgm:pt>
    <dgm:pt modelId="{DD9C9CAE-DD3A-41D8-97C3-167143D5CA48}" type="pres">
      <dgm:prSet presAssocID="{5A3AC844-C86C-4130-A749-ADB5D14AF873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37A5CDC-4C3B-4535-9A66-098FFBC24BAF}" type="pres">
      <dgm:prSet presAssocID="{CFEA5F16-70A4-49FA-8D90-E423EAA6F678}" presName="upArrow" presStyleLbl="node1" presStyleIdx="0" presStyleCnt="2" custLinFactNeighborX="720"/>
      <dgm:spPr/>
    </dgm:pt>
    <dgm:pt modelId="{59CD23EE-997D-417E-A4C6-B2A04BCA97AB}" type="pres">
      <dgm:prSet presAssocID="{CFEA5F16-70A4-49FA-8D90-E423EAA6F678}" presName="upArrowText" presStyleLbl="revTx" presStyleIdx="0" presStyleCnt="2" custScaleX="127906" custScaleY="15930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3929786-4A7E-43C5-91C3-9060564F81DC}" type="pres">
      <dgm:prSet presAssocID="{1A3AA51B-66BD-4FF3-98E0-DE7B8EF268B4}" presName="downArrow" presStyleLbl="node1" presStyleIdx="1" presStyleCnt="2"/>
      <dgm:spPr/>
    </dgm:pt>
    <dgm:pt modelId="{9C1062E6-645D-4629-B338-6F29913F63BA}" type="pres">
      <dgm:prSet presAssocID="{1A3AA51B-66BD-4FF3-98E0-DE7B8EF268B4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49F3606-61B1-4AB9-81F7-72383DDB47E4}" srcId="{5A3AC844-C86C-4130-A749-ADB5D14AF873}" destId="{1A3AA51B-66BD-4FF3-98E0-DE7B8EF268B4}" srcOrd="1" destOrd="0" parTransId="{D4898DD4-AD91-451B-AD06-2C54AD833EB1}" sibTransId="{D7340DDA-83A2-4003-BE18-B2ADFE89DAF1}"/>
    <dgm:cxn modelId="{0340A9A0-8A28-4CDC-9760-1FB1435544CA}" type="presOf" srcId="{CFEA5F16-70A4-49FA-8D90-E423EAA6F678}" destId="{59CD23EE-997D-417E-A4C6-B2A04BCA97AB}" srcOrd="0" destOrd="0" presId="urn:microsoft.com/office/officeart/2005/8/layout/arrow4"/>
    <dgm:cxn modelId="{367E8463-EB05-40EA-92F1-F798E3640F08}" srcId="{5A3AC844-C86C-4130-A749-ADB5D14AF873}" destId="{CFEA5F16-70A4-49FA-8D90-E423EAA6F678}" srcOrd="0" destOrd="0" parTransId="{C6482AF2-4B62-4122-9401-ECEE3A6A09D6}" sibTransId="{482D9C2E-5C00-4C7D-B03F-5EF32FE50AE2}"/>
    <dgm:cxn modelId="{52794DB7-F961-4874-AC4D-03E4BB6EF33B}" type="presOf" srcId="{5A3AC844-C86C-4130-A749-ADB5D14AF873}" destId="{DD9C9CAE-DD3A-41D8-97C3-167143D5CA48}" srcOrd="0" destOrd="0" presId="urn:microsoft.com/office/officeart/2005/8/layout/arrow4"/>
    <dgm:cxn modelId="{130439E9-6F82-4D5D-BE3C-017032BD97CE}" type="presOf" srcId="{1A3AA51B-66BD-4FF3-98E0-DE7B8EF268B4}" destId="{9C1062E6-645D-4629-B338-6F29913F63BA}" srcOrd="0" destOrd="0" presId="urn:microsoft.com/office/officeart/2005/8/layout/arrow4"/>
    <dgm:cxn modelId="{2EB35A1A-A953-499A-871D-BFA2552C092D}" type="presParOf" srcId="{DD9C9CAE-DD3A-41D8-97C3-167143D5CA48}" destId="{637A5CDC-4C3B-4535-9A66-098FFBC24BAF}" srcOrd="0" destOrd="0" presId="urn:microsoft.com/office/officeart/2005/8/layout/arrow4"/>
    <dgm:cxn modelId="{959222FE-B68D-4CBF-A1DD-BCEC2309EC7E}" type="presParOf" srcId="{DD9C9CAE-DD3A-41D8-97C3-167143D5CA48}" destId="{59CD23EE-997D-417E-A4C6-B2A04BCA97AB}" srcOrd="1" destOrd="0" presId="urn:microsoft.com/office/officeart/2005/8/layout/arrow4"/>
    <dgm:cxn modelId="{0CCFE178-A223-4A1F-BEA3-4BAD42C8D8E0}" type="presParOf" srcId="{DD9C9CAE-DD3A-41D8-97C3-167143D5CA48}" destId="{F3929786-4A7E-43C5-91C3-9060564F81DC}" srcOrd="2" destOrd="0" presId="urn:microsoft.com/office/officeart/2005/8/layout/arrow4"/>
    <dgm:cxn modelId="{97A4BA0F-6068-4A00-B1F2-2CD6AED7D009}" type="presParOf" srcId="{DD9C9CAE-DD3A-41D8-97C3-167143D5CA48}" destId="{9C1062E6-645D-4629-B338-6F29913F63BA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7A2E5B7-7F2E-4FA1-A4E0-7B15EDA0C4DC}" type="doc">
      <dgm:prSet loTypeId="urn:microsoft.com/office/officeart/2008/layout/VerticalCurvedList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bg-BG"/>
        </a:p>
      </dgm:t>
    </dgm:pt>
    <dgm:pt modelId="{BD5DBF85-0865-4768-8B86-9C05CCD3D7EE}">
      <dgm:prSet custT="1"/>
      <dgm:spPr/>
      <dgm:t>
        <a:bodyPr/>
        <a:lstStyle/>
        <a:p>
          <a:pPr rtl="0"/>
          <a:r>
            <a:rPr lang="bg-BG" sz="2000" b="1" dirty="0" smtClean="0">
              <a:solidFill>
                <a:srgbClr val="002060"/>
              </a:solidFill>
            </a:rPr>
            <a:t>Изготвяне и получаване на документация за проектиране, изграждане, разрешаване на строежа и въвеждане в експлоатация на инфраструктурите;</a:t>
          </a:r>
          <a:endParaRPr lang="bg-BG" sz="2000" b="1" dirty="0">
            <a:solidFill>
              <a:srgbClr val="002060"/>
            </a:solidFill>
          </a:endParaRPr>
        </a:p>
      </dgm:t>
    </dgm:pt>
    <dgm:pt modelId="{DD35EE7B-7DEB-4B50-9E36-05044161D568}" type="parTrans" cxnId="{91C6C076-7FA0-42F1-A456-061630B0D3AA}">
      <dgm:prSet/>
      <dgm:spPr/>
      <dgm:t>
        <a:bodyPr/>
        <a:lstStyle/>
        <a:p>
          <a:endParaRPr lang="bg-BG"/>
        </a:p>
      </dgm:t>
    </dgm:pt>
    <dgm:pt modelId="{1E69B07C-F5E3-47F4-8CB3-51EC6F047CFA}" type="sibTrans" cxnId="{91C6C076-7FA0-42F1-A456-061630B0D3AA}">
      <dgm:prSet/>
      <dgm:spPr/>
      <dgm:t>
        <a:bodyPr/>
        <a:lstStyle/>
        <a:p>
          <a:endParaRPr lang="bg-BG"/>
        </a:p>
      </dgm:t>
    </dgm:pt>
    <dgm:pt modelId="{90591A41-C3F0-4585-A78B-2A4B5DA00B0A}">
      <dgm:prSet custT="1"/>
      <dgm:spPr/>
      <dgm:t>
        <a:bodyPr/>
        <a:lstStyle/>
        <a:p>
          <a:r>
            <a:rPr lang="bg-BG" sz="2000" b="1" dirty="0" smtClean="0">
              <a:solidFill>
                <a:srgbClr val="002060"/>
              </a:solidFill>
            </a:rPr>
            <a:t>Изграждане на нови и модернизация на съществуващи лаборатории, тематични научноизследователски комплекси  на няколко лаборатории и други научноизследователски инфраструктури в подобен мащаб;</a:t>
          </a:r>
          <a:endParaRPr lang="en-GB" sz="2000" b="1" dirty="0">
            <a:solidFill>
              <a:srgbClr val="002060"/>
            </a:solidFill>
          </a:endParaRPr>
        </a:p>
      </dgm:t>
    </dgm:pt>
    <dgm:pt modelId="{D5525D6B-7E23-4847-B882-0A2A5596467A}" type="parTrans" cxnId="{5C5C0B4C-E9E1-4116-B9D5-875C461BB6AE}">
      <dgm:prSet/>
      <dgm:spPr/>
      <dgm:t>
        <a:bodyPr/>
        <a:lstStyle/>
        <a:p>
          <a:endParaRPr lang="en-GB"/>
        </a:p>
      </dgm:t>
    </dgm:pt>
    <dgm:pt modelId="{090BC761-ECF0-4AD1-992D-D48074E12728}" type="sibTrans" cxnId="{5C5C0B4C-E9E1-4116-B9D5-875C461BB6AE}">
      <dgm:prSet/>
      <dgm:spPr/>
      <dgm:t>
        <a:bodyPr/>
        <a:lstStyle/>
        <a:p>
          <a:endParaRPr lang="en-GB"/>
        </a:p>
      </dgm:t>
    </dgm:pt>
    <dgm:pt modelId="{FFF5039D-42F7-4C45-97CD-186B5728C148}">
      <dgm:prSet custT="1"/>
      <dgm:spPr/>
      <dgm:t>
        <a:bodyPr/>
        <a:lstStyle/>
        <a:p>
          <a:r>
            <a:rPr lang="bg-BG" sz="2000" b="1" dirty="0" smtClean="0">
              <a:solidFill>
                <a:srgbClr val="002060"/>
              </a:solidFill>
            </a:rPr>
            <a:t>Дейности в рамките на научноизследователските инфраструктури</a:t>
          </a:r>
          <a:endParaRPr lang="en-GB" sz="2000" b="1" dirty="0">
            <a:solidFill>
              <a:srgbClr val="002060"/>
            </a:solidFill>
          </a:endParaRPr>
        </a:p>
      </dgm:t>
    </dgm:pt>
    <dgm:pt modelId="{742B4848-3726-47A5-8225-BD07E7EB34C9}" type="sibTrans" cxnId="{671ACD38-D516-44E7-8B71-60D5D53EADDB}">
      <dgm:prSet/>
      <dgm:spPr/>
      <dgm:t>
        <a:bodyPr/>
        <a:lstStyle/>
        <a:p>
          <a:endParaRPr lang="en-GB"/>
        </a:p>
      </dgm:t>
    </dgm:pt>
    <dgm:pt modelId="{57685FBB-D1B4-4D33-8586-E50469CB52E6}" type="parTrans" cxnId="{671ACD38-D516-44E7-8B71-60D5D53EADDB}">
      <dgm:prSet/>
      <dgm:spPr/>
      <dgm:t>
        <a:bodyPr/>
        <a:lstStyle/>
        <a:p>
          <a:endParaRPr lang="en-GB"/>
        </a:p>
      </dgm:t>
    </dgm:pt>
    <dgm:pt modelId="{2A23F282-C31D-4A10-AAEC-F4C7AAFC9779}" type="pres">
      <dgm:prSet presAssocID="{A7A2E5B7-7F2E-4FA1-A4E0-7B15EDA0C4D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bg-BG"/>
        </a:p>
      </dgm:t>
    </dgm:pt>
    <dgm:pt modelId="{3D43EC04-C797-4CC2-8630-D58FA822EAB9}" type="pres">
      <dgm:prSet presAssocID="{A7A2E5B7-7F2E-4FA1-A4E0-7B15EDA0C4DC}" presName="Name1" presStyleCnt="0"/>
      <dgm:spPr/>
      <dgm:t>
        <a:bodyPr/>
        <a:lstStyle/>
        <a:p>
          <a:endParaRPr lang="bg-BG"/>
        </a:p>
      </dgm:t>
    </dgm:pt>
    <dgm:pt modelId="{C6E37E58-7DA0-412A-A88E-254174E8F12B}" type="pres">
      <dgm:prSet presAssocID="{A7A2E5B7-7F2E-4FA1-A4E0-7B15EDA0C4DC}" presName="cycle" presStyleCnt="0"/>
      <dgm:spPr/>
      <dgm:t>
        <a:bodyPr/>
        <a:lstStyle/>
        <a:p>
          <a:endParaRPr lang="bg-BG"/>
        </a:p>
      </dgm:t>
    </dgm:pt>
    <dgm:pt modelId="{E1A0639E-4E30-48C9-921B-F192F58DFD6D}" type="pres">
      <dgm:prSet presAssocID="{A7A2E5B7-7F2E-4FA1-A4E0-7B15EDA0C4DC}" presName="srcNode" presStyleLbl="node1" presStyleIdx="0" presStyleCnt="3"/>
      <dgm:spPr/>
      <dgm:t>
        <a:bodyPr/>
        <a:lstStyle/>
        <a:p>
          <a:endParaRPr lang="bg-BG"/>
        </a:p>
      </dgm:t>
    </dgm:pt>
    <dgm:pt modelId="{1BEDD93A-D3F8-4ABE-960D-F7C24CFD49A5}" type="pres">
      <dgm:prSet presAssocID="{A7A2E5B7-7F2E-4FA1-A4E0-7B15EDA0C4DC}" presName="conn" presStyleLbl="parChTrans1D2" presStyleIdx="0" presStyleCnt="1"/>
      <dgm:spPr/>
      <dgm:t>
        <a:bodyPr/>
        <a:lstStyle/>
        <a:p>
          <a:endParaRPr lang="bg-BG"/>
        </a:p>
      </dgm:t>
    </dgm:pt>
    <dgm:pt modelId="{C79E31F7-07CD-4D92-8E2D-6BB86B31509C}" type="pres">
      <dgm:prSet presAssocID="{A7A2E5B7-7F2E-4FA1-A4E0-7B15EDA0C4DC}" presName="extraNode" presStyleLbl="node1" presStyleIdx="0" presStyleCnt="3"/>
      <dgm:spPr/>
      <dgm:t>
        <a:bodyPr/>
        <a:lstStyle/>
        <a:p>
          <a:endParaRPr lang="bg-BG"/>
        </a:p>
      </dgm:t>
    </dgm:pt>
    <dgm:pt modelId="{985C765C-A185-4C28-BD99-6E3EC7BA6F7B}" type="pres">
      <dgm:prSet presAssocID="{A7A2E5B7-7F2E-4FA1-A4E0-7B15EDA0C4DC}" presName="dstNode" presStyleLbl="node1" presStyleIdx="0" presStyleCnt="3"/>
      <dgm:spPr/>
      <dgm:t>
        <a:bodyPr/>
        <a:lstStyle/>
        <a:p>
          <a:endParaRPr lang="bg-BG"/>
        </a:p>
      </dgm:t>
    </dgm:pt>
    <dgm:pt modelId="{FBEDC9AB-AFAD-4F1F-8A69-B28F680ABE58}" type="pres">
      <dgm:prSet presAssocID="{BD5DBF85-0865-4768-8B86-9C05CCD3D7EE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9FEC9C5A-D9BD-45DA-BFC2-29FF096C59F9}" type="pres">
      <dgm:prSet presAssocID="{BD5DBF85-0865-4768-8B86-9C05CCD3D7EE}" presName="accent_1" presStyleCnt="0"/>
      <dgm:spPr/>
    </dgm:pt>
    <dgm:pt modelId="{CA3FE4DA-4936-4890-B7BC-EDC41F8A0AA6}" type="pres">
      <dgm:prSet presAssocID="{BD5DBF85-0865-4768-8B86-9C05CCD3D7EE}" presName="accentRepeatNode" presStyleLbl="solidFgAcc1" presStyleIdx="0" presStyleCnt="3" custLinFactNeighborX="5737" custLinFactNeighborY="-29519"/>
      <dgm:spPr/>
      <dgm:t>
        <a:bodyPr/>
        <a:lstStyle/>
        <a:p>
          <a:endParaRPr lang="bg-BG"/>
        </a:p>
      </dgm:t>
    </dgm:pt>
    <dgm:pt modelId="{3B938216-25C6-4AD5-843B-D96EF2BFC5E8}" type="pres">
      <dgm:prSet presAssocID="{90591A41-C3F0-4585-A78B-2A4B5DA00B0A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8145F908-0376-427E-80C6-39B44AF32F65}" type="pres">
      <dgm:prSet presAssocID="{90591A41-C3F0-4585-A78B-2A4B5DA00B0A}" presName="accent_2" presStyleCnt="0"/>
      <dgm:spPr/>
    </dgm:pt>
    <dgm:pt modelId="{32C30D80-0498-47A3-8C4B-FACA71E1A660}" type="pres">
      <dgm:prSet presAssocID="{90591A41-C3F0-4585-A78B-2A4B5DA00B0A}" presName="accentRepeatNode" presStyleLbl="solidFgAcc1" presStyleIdx="1" presStyleCnt="3" custLinFactNeighborX="5884" custLinFactNeighborY="-15270"/>
      <dgm:spPr/>
      <dgm:t>
        <a:bodyPr/>
        <a:lstStyle/>
        <a:p>
          <a:endParaRPr lang="bg-BG"/>
        </a:p>
      </dgm:t>
    </dgm:pt>
    <dgm:pt modelId="{5F8B2871-9950-48D1-B7C9-8720415DF6C6}" type="pres">
      <dgm:prSet presAssocID="{FFF5039D-42F7-4C45-97CD-186B5728C148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19DA867B-AA06-472D-B0C0-F83B71AC191E}" type="pres">
      <dgm:prSet presAssocID="{FFF5039D-42F7-4C45-97CD-186B5728C148}" presName="accent_3" presStyleCnt="0"/>
      <dgm:spPr/>
    </dgm:pt>
    <dgm:pt modelId="{06C538F9-417B-4D1D-B127-992897C2B365}" type="pres">
      <dgm:prSet presAssocID="{FFF5039D-42F7-4C45-97CD-186B5728C148}" presName="accentRepeatNode" presStyleLbl="solidFgAcc1" presStyleIdx="2" presStyleCnt="3" custLinFactNeighborX="10748" custLinFactNeighborY="-13551"/>
      <dgm:spPr/>
      <dgm:t>
        <a:bodyPr/>
        <a:lstStyle/>
        <a:p>
          <a:endParaRPr lang="bg-BG"/>
        </a:p>
      </dgm:t>
    </dgm:pt>
  </dgm:ptLst>
  <dgm:cxnLst>
    <dgm:cxn modelId="{671ACD38-D516-44E7-8B71-60D5D53EADDB}" srcId="{A7A2E5B7-7F2E-4FA1-A4E0-7B15EDA0C4DC}" destId="{FFF5039D-42F7-4C45-97CD-186B5728C148}" srcOrd="2" destOrd="0" parTransId="{57685FBB-D1B4-4D33-8586-E50469CB52E6}" sibTransId="{742B4848-3726-47A5-8225-BD07E7EB34C9}"/>
    <dgm:cxn modelId="{2B9DE32B-18E2-4702-B497-6400C65F39F7}" type="presOf" srcId="{A7A2E5B7-7F2E-4FA1-A4E0-7B15EDA0C4DC}" destId="{2A23F282-C31D-4A10-AAEC-F4C7AAFC9779}" srcOrd="0" destOrd="0" presId="urn:microsoft.com/office/officeart/2008/layout/VerticalCurvedList"/>
    <dgm:cxn modelId="{E1168303-4715-4185-AFD9-C8625084DD93}" type="presOf" srcId="{1E69B07C-F5E3-47F4-8CB3-51EC6F047CFA}" destId="{1BEDD93A-D3F8-4ABE-960D-F7C24CFD49A5}" srcOrd="0" destOrd="0" presId="urn:microsoft.com/office/officeart/2008/layout/VerticalCurvedList"/>
    <dgm:cxn modelId="{91C6C076-7FA0-42F1-A456-061630B0D3AA}" srcId="{A7A2E5B7-7F2E-4FA1-A4E0-7B15EDA0C4DC}" destId="{BD5DBF85-0865-4768-8B86-9C05CCD3D7EE}" srcOrd="0" destOrd="0" parTransId="{DD35EE7B-7DEB-4B50-9E36-05044161D568}" sibTransId="{1E69B07C-F5E3-47F4-8CB3-51EC6F047CFA}"/>
    <dgm:cxn modelId="{A653171C-1799-4563-A88F-E99434327EB2}" type="presOf" srcId="{BD5DBF85-0865-4768-8B86-9C05CCD3D7EE}" destId="{FBEDC9AB-AFAD-4F1F-8A69-B28F680ABE58}" srcOrd="0" destOrd="0" presId="urn:microsoft.com/office/officeart/2008/layout/VerticalCurvedList"/>
    <dgm:cxn modelId="{5C5C0B4C-E9E1-4116-B9D5-875C461BB6AE}" srcId="{A7A2E5B7-7F2E-4FA1-A4E0-7B15EDA0C4DC}" destId="{90591A41-C3F0-4585-A78B-2A4B5DA00B0A}" srcOrd="1" destOrd="0" parTransId="{D5525D6B-7E23-4847-B882-0A2A5596467A}" sibTransId="{090BC761-ECF0-4AD1-992D-D48074E12728}"/>
    <dgm:cxn modelId="{9B49072F-6E86-4689-BC77-B5BE8F810F46}" type="presOf" srcId="{FFF5039D-42F7-4C45-97CD-186B5728C148}" destId="{5F8B2871-9950-48D1-B7C9-8720415DF6C6}" srcOrd="0" destOrd="0" presId="urn:microsoft.com/office/officeart/2008/layout/VerticalCurvedList"/>
    <dgm:cxn modelId="{6B68BA9C-9EF2-4A01-BC80-2E6784F07294}" type="presOf" srcId="{90591A41-C3F0-4585-A78B-2A4B5DA00B0A}" destId="{3B938216-25C6-4AD5-843B-D96EF2BFC5E8}" srcOrd="0" destOrd="0" presId="urn:microsoft.com/office/officeart/2008/layout/VerticalCurvedList"/>
    <dgm:cxn modelId="{682F97B4-8182-4BD0-AA79-9CB77E55E643}" type="presParOf" srcId="{2A23F282-C31D-4A10-AAEC-F4C7AAFC9779}" destId="{3D43EC04-C797-4CC2-8630-D58FA822EAB9}" srcOrd="0" destOrd="0" presId="urn:microsoft.com/office/officeart/2008/layout/VerticalCurvedList"/>
    <dgm:cxn modelId="{0930143F-F0C9-4A9F-BA26-7A83878D5D43}" type="presParOf" srcId="{3D43EC04-C797-4CC2-8630-D58FA822EAB9}" destId="{C6E37E58-7DA0-412A-A88E-254174E8F12B}" srcOrd="0" destOrd="0" presId="urn:microsoft.com/office/officeart/2008/layout/VerticalCurvedList"/>
    <dgm:cxn modelId="{D3AE993B-ADD0-4407-90AC-42EA61DC5AA0}" type="presParOf" srcId="{C6E37E58-7DA0-412A-A88E-254174E8F12B}" destId="{E1A0639E-4E30-48C9-921B-F192F58DFD6D}" srcOrd="0" destOrd="0" presId="urn:microsoft.com/office/officeart/2008/layout/VerticalCurvedList"/>
    <dgm:cxn modelId="{2F8DD0AB-049A-4F80-94DB-6FFEF8538537}" type="presParOf" srcId="{C6E37E58-7DA0-412A-A88E-254174E8F12B}" destId="{1BEDD93A-D3F8-4ABE-960D-F7C24CFD49A5}" srcOrd="1" destOrd="0" presId="urn:microsoft.com/office/officeart/2008/layout/VerticalCurvedList"/>
    <dgm:cxn modelId="{65AADD84-2295-431D-A338-AA3A67BBA506}" type="presParOf" srcId="{C6E37E58-7DA0-412A-A88E-254174E8F12B}" destId="{C79E31F7-07CD-4D92-8E2D-6BB86B31509C}" srcOrd="2" destOrd="0" presId="urn:microsoft.com/office/officeart/2008/layout/VerticalCurvedList"/>
    <dgm:cxn modelId="{0E7BB3F0-069C-4FE5-96FE-65F51474D028}" type="presParOf" srcId="{C6E37E58-7DA0-412A-A88E-254174E8F12B}" destId="{985C765C-A185-4C28-BD99-6E3EC7BA6F7B}" srcOrd="3" destOrd="0" presId="urn:microsoft.com/office/officeart/2008/layout/VerticalCurvedList"/>
    <dgm:cxn modelId="{058A65F4-2FD8-4F3D-B457-A15D8EE059DB}" type="presParOf" srcId="{3D43EC04-C797-4CC2-8630-D58FA822EAB9}" destId="{FBEDC9AB-AFAD-4F1F-8A69-B28F680ABE58}" srcOrd="1" destOrd="0" presId="urn:microsoft.com/office/officeart/2008/layout/VerticalCurvedList"/>
    <dgm:cxn modelId="{D8943BE1-6A07-40FD-9F1C-96A3649779BA}" type="presParOf" srcId="{3D43EC04-C797-4CC2-8630-D58FA822EAB9}" destId="{9FEC9C5A-D9BD-45DA-BFC2-29FF096C59F9}" srcOrd="2" destOrd="0" presId="urn:microsoft.com/office/officeart/2008/layout/VerticalCurvedList"/>
    <dgm:cxn modelId="{21752D3E-9ADC-46F9-B6E2-F25DF97CD75A}" type="presParOf" srcId="{9FEC9C5A-D9BD-45DA-BFC2-29FF096C59F9}" destId="{CA3FE4DA-4936-4890-B7BC-EDC41F8A0AA6}" srcOrd="0" destOrd="0" presId="urn:microsoft.com/office/officeart/2008/layout/VerticalCurvedList"/>
    <dgm:cxn modelId="{2C2E8C34-F22C-424D-960E-95F4C906E271}" type="presParOf" srcId="{3D43EC04-C797-4CC2-8630-D58FA822EAB9}" destId="{3B938216-25C6-4AD5-843B-D96EF2BFC5E8}" srcOrd="3" destOrd="0" presId="urn:microsoft.com/office/officeart/2008/layout/VerticalCurvedList"/>
    <dgm:cxn modelId="{A4679D61-D28A-4CE4-859A-35E31F4FE04E}" type="presParOf" srcId="{3D43EC04-C797-4CC2-8630-D58FA822EAB9}" destId="{8145F908-0376-427E-80C6-39B44AF32F65}" srcOrd="4" destOrd="0" presId="urn:microsoft.com/office/officeart/2008/layout/VerticalCurvedList"/>
    <dgm:cxn modelId="{65D9800C-3222-4289-B9C5-8DAC822A88C5}" type="presParOf" srcId="{8145F908-0376-427E-80C6-39B44AF32F65}" destId="{32C30D80-0498-47A3-8C4B-FACA71E1A660}" srcOrd="0" destOrd="0" presId="urn:microsoft.com/office/officeart/2008/layout/VerticalCurvedList"/>
    <dgm:cxn modelId="{33ED690E-8E5B-46D9-AF7D-79FFE6D1AE6E}" type="presParOf" srcId="{3D43EC04-C797-4CC2-8630-D58FA822EAB9}" destId="{5F8B2871-9950-48D1-B7C9-8720415DF6C6}" srcOrd="5" destOrd="0" presId="urn:microsoft.com/office/officeart/2008/layout/VerticalCurvedList"/>
    <dgm:cxn modelId="{23AFDBE2-1C2C-4251-90CA-A688CF4735A3}" type="presParOf" srcId="{3D43EC04-C797-4CC2-8630-D58FA822EAB9}" destId="{19DA867B-AA06-472D-B0C0-F83B71AC191E}" srcOrd="6" destOrd="0" presId="urn:microsoft.com/office/officeart/2008/layout/VerticalCurvedList"/>
    <dgm:cxn modelId="{FE1DD577-302B-4DAA-A376-3500745062B6}" type="presParOf" srcId="{19DA867B-AA06-472D-B0C0-F83B71AC191E}" destId="{06C538F9-417B-4D1D-B127-992897C2B36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7A2E5B7-7F2E-4FA1-A4E0-7B15EDA0C4DC}" type="doc">
      <dgm:prSet loTypeId="urn:microsoft.com/office/officeart/2008/layout/VerticalCurvedList" loCatId="list" qsTypeId="urn:microsoft.com/office/officeart/2005/8/quickstyle/3d1" qsCatId="3D" csTypeId="urn:microsoft.com/office/officeart/2005/8/colors/accent6_3" csCatId="accent6" phldr="1"/>
      <dgm:spPr/>
      <dgm:t>
        <a:bodyPr/>
        <a:lstStyle/>
        <a:p>
          <a:endParaRPr lang="bg-BG"/>
        </a:p>
      </dgm:t>
    </dgm:pt>
    <dgm:pt modelId="{25C1F65B-B7B0-4C81-9732-383767E47DAB}">
      <dgm:prSet custT="1"/>
      <dgm:spPr>
        <a:solidFill>
          <a:srgbClr val="B7F296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rtl="0"/>
          <a:r>
            <a:rPr lang="bg-BG" sz="1800" b="1" dirty="0" smtClean="0">
              <a:solidFill>
                <a:srgbClr val="002060"/>
              </a:solidFill>
            </a:rPr>
            <a:t>Закупуване и инсталиране на нови научноизследователски инструменти и друг научноизследователски инструментариум, необходими за провеждане на научни изследвания;</a:t>
          </a:r>
          <a:endParaRPr lang="bg-BG" sz="1800" b="1" dirty="0">
            <a:solidFill>
              <a:srgbClr val="002060"/>
            </a:solidFill>
          </a:endParaRPr>
        </a:p>
      </dgm:t>
    </dgm:pt>
    <dgm:pt modelId="{A8104FE2-8A4C-4B63-831B-0A2517D1EF6F}" type="parTrans" cxnId="{66ED01C8-7046-4F6B-B38A-8B83258B1A30}">
      <dgm:prSet/>
      <dgm:spPr/>
      <dgm:t>
        <a:bodyPr/>
        <a:lstStyle/>
        <a:p>
          <a:endParaRPr lang="bg-BG"/>
        </a:p>
      </dgm:t>
    </dgm:pt>
    <dgm:pt modelId="{052A7B38-2EFC-4130-9858-DA0EFCBE2CB5}" type="sibTrans" cxnId="{66ED01C8-7046-4F6B-B38A-8B83258B1A30}">
      <dgm:prSet/>
      <dgm:spPr/>
      <dgm:t>
        <a:bodyPr/>
        <a:lstStyle/>
        <a:p>
          <a:endParaRPr lang="bg-BG"/>
        </a:p>
      </dgm:t>
    </dgm:pt>
    <dgm:pt modelId="{BD5DBF85-0865-4768-8B86-9C05CCD3D7EE}">
      <dgm:prSet custT="1"/>
      <dgm:spPr>
        <a:solidFill>
          <a:srgbClr val="B0E2F6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rtl="0"/>
          <a:r>
            <a:rPr lang="bg-BG" sz="1800" b="1" dirty="0" smtClean="0">
              <a:solidFill>
                <a:srgbClr val="002060"/>
              </a:solidFill>
            </a:rPr>
            <a:t>Закупуване и инсталиране на ново оборудване за пилотни лаборатории и лаборатории за създаване на прототипи за „обучение чрез правене“ на специалисти, които представляват интерес за фирмите от региона</a:t>
          </a:r>
          <a:endParaRPr lang="bg-BG" sz="1800" b="1" dirty="0">
            <a:solidFill>
              <a:srgbClr val="002060"/>
            </a:solidFill>
          </a:endParaRPr>
        </a:p>
      </dgm:t>
    </dgm:pt>
    <dgm:pt modelId="{DD35EE7B-7DEB-4B50-9E36-05044161D568}" type="parTrans" cxnId="{91C6C076-7FA0-42F1-A456-061630B0D3AA}">
      <dgm:prSet/>
      <dgm:spPr/>
      <dgm:t>
        <a:bodyPr/>
        <a:lstStyle/>
        <a:p>
          <a:endParaRPr lang="bg-BG"/>
        </a:p>
      </dgm:t>
    </dgm:pt>
    <dgm:pt modelId="{1E69B07C-F5E3-47F4-8CB3-51EC6F047CFA}" type="sibTrans" cxnId="{91C6C076-7FA0-42F1-A456-061630B0D3AA}">
      <dgm:prSet/>
      <dgm:spPr/>
      <dgm:t>
        <a:bodyPr/>
        <a:lstStyle/>
        <a:p>
          <a:endParaRPr lang="bg-BG"/>
        </a:p>
      </dgm:t>
    </dgm:pt>
    <dgm:pt modelId="{94157060-3DCB-4DBD-9A85-655A7DA5BB72}">
      <dgm:prSet custT="1"/>
      <dgm:spPr>
        <a:solidFill>
          <a:srgbClr val="CCCCFF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rtl="0"/>
          <a:r>
            <a:rPr lang="bg-BG" sz="1800" b="1" dirty="0" smtClean="0">
              <a:solidFill>
                <a:srgbClr val="002060"/>
              </a:solidFill>
            </a:rPr>
            <a:t>Изготвяне на пилотни научноизследователски проекти, насочени към насърчаване на сътрудничеството с регионалния бизнес и към откриване на най-надеждните модели за сътрудничество</a:t>
          </a:r>
          <a:endParaRPr lang="bg-BG" sz="1800" b="1" dirty="0">
            <a:solidFill>
              <a:srgbClr val="002060"/>
            </a:solidFill>
          </a:endParaRPr>
        </a:p>
      </dgm:t>
    </dgm:pt>
    <dgm:pt modelId="{B6F742FF-F7E2-4899-8A33-6074E2804316}" type="parTrans" cxnId="{D46BEB5F-2112-4C91-B6CC-F3782BD1A0B7}">
      <dgm:prSet/>
      <dgm:spPr/>
      <dgm:t>
        <a:bodyPr/>
        <a:lstStyle/>
        <a:p>
          <a:endParaRPr lang="bg-BG"/>
        </a:p>
      </dgm:t>
    </dgm:pt>
    <dgm:pt modelId="{CB6E57F0-E6D1-4D96-B7C2-20E1DF6A5F05}" type="sibTrans" cxnId="{D46BEB5F-2112-4C91-B6CC-F3782BD1A0B7}">
      <dgm:prSet/>
      <dgm:spPr/>
      <dgm:t>
        <a:bodyPr/>
        <a:lstStyle/>
        <a:p>
          <a:endParaRPr lang="bg-BG"/>
        </a:p>
      </dgm:t>
    </dgm:pt>
    <dgm:pt modelId="{FFF5039D-42F7-4C45-97CD-186B5728C148}">
      <dgm:prSet custT="1"/>
      <dgm:spPr/>
      <dgm:t>
        <a:bodyPr/>
        <a:lstStyle/>
        <a:p>
          <a:r>
            <a:rPr lang="bg-BG" sz="1800" b="1" dirty="0" smtClean="0">
              <a:solidFill>
                <a:srgbClr val="002060"/>
              </a:solidFill>
            </a:rPr>
            <a:t>Провеждане на приложни научни изследвания и/или експериментални развойни дейности, при поискване от страна на регионални индустриални клъстери и разработване на концептуални инструменти за дългосрочни партньорства на регионално равнище</a:t>
          </a:r>
          <a:endParaRPr lang="en-GB" sz="1800" b="1" dirty="0">
            <a:solidFill>
              <a:srgbClr val="002060"/>
            </a:solidFill>
          </a:endParaRPr>
        </a:p>
      </dgm:t>
    </dgm:pt>
    <dgm:pt modelId="{57685FBB-D1B4-4D33-8586-E50469CB52E6}" type="parTrans" cxnId="{671ACD38-D516-44E7-8B71-60D5D53EADDB}">
      <dgm:prSet/>
      <dgm:spPr/>
      <dgm:t>
        <a:bodyPr/>
        <a:lstStyle/>
        <a:p>
          <a:endParaRPr lang="en-GB"/>
        </a:p>
      </dgm:t>
    </dgm:pt>
    <dgm:pt modelId="{742B4848-3726-47A5-8225-BD07E7EB34C9}" type="sibTrans" cxnId="{671ACD38-D516-44E7-8B71-60D5D53EADDB}">
      <dgm:prSet/>
      <dgm:spPr/>
      <dgm:t>
        <a:bodyPr/>
        <a:lstStyle/>
        <a:p>
          <a:endParaRPr lang="en-GB"/>
        </a:p>
      </dgm:t>
    </dgm:pt>
    <dgm:pt modelId="{2A23F282-C31D-4A10-AAEC-F4C7AAFC9779}" type="pres">
      <dgm:prSet presAssocID="{A7A2E5B7-7F2E-4FA1-A4E0-7B15EDA0C4D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bg-BG"/>
        </a:p>
      </dgm:t>
    </dgm:pt>
    <dgm:pt modelId="{3D43EC04-C797-4CC2-8630-D58FA822EAB9}" type="pres">
      <dgm:prSet presAssocID="{A7A2E5B7-7F2E-4FA1-A4E0-7B15EDA0C4DC}" presName="Name1" presStyleCnt="0"/>
      <dgm:spPr/>
    </dgm:pt>
    <dgm:pt modelId="{C6E37E58-7DA0-412A-A88E-254174E8F12B}" type="pres">
      <dgm:prSet presAssocID="{A7A2E5B7-7F2E-4FA1-A4E0-7B15EDA0C4DC}" presName="cycle" presStyleCnt="0"/>
      <dgm:spPr/>
    </dgm:pt>
    <dgm:pt modelId="{E1A0639E-4E30-48C9-921B-F192F58DFD6D}" type="pres">
      <dgm:prSet presAssocID="{A7A2E5B7-7F2E-4FA1-A4E0-7B15EDA0C4DC}" presName="srcNode" presStyleLbl="node1" presStyleIdx="0" presStyleCnt="4"/>
      <dgm:spPr/>
    </dgm:pt>
    <dgm:pt modelId="{1BEDD93A-D3F8-4ABE-960D-F7C24CFD49A5}" type="pres">
      <dgm:prSet presAssocID="{A7A2E5B7-7F2E-4FA1-A4E0-7B15EDA0C4DC}" presName="conn" presStyleLbl="parChTrans1D2" presStyleIdx="0" presStyleCnt="1"/>
      <dgm:spPr/>
      <dgm:t>
        <a:bodyPr/>
        <a:lstStyle/>
        <a:p>
          <a:endParaRPr lang="bg-BG"/>
        </a:p>
      </dgm:t>
    </dgm:pt>
    <dgm:pt modelId="{C79E31F7-07CD-4D92-8E2D-6BB86B31509C}" type="pres">
      <dgm:prSet presAssocID="{A7A2E5B7-7F2E-4FA1-A4E0-7B15EDA0C4DC}" presName="extraNode" presStyleLbl="node1" presStyleIdx="0" presStyleCnt="4"/>
      <dgm:spPr/>
    </dgm:pt>
    <dgm:pt modelId="{985C765C-A185-4C28-BD99-6E3EC7BA6F7B}" type="pres">
      <dgm:prSet presAssocID="{A7A2E5B7-7F2E-4FA1-A4E0-7B15EDA0C4DC}" presName="dstNode" presStyleLbl="node1" presStyleIdx="0" presStyleCnt="4"/>
      <dgm:spPr/>
    </dgm:pt>
    <dgm:pt modelId="{52F6AD4C-8174-4843-80EB-9247EA5CB925}" type="pres">
      <dgm:prSet presAssocID="{25C1F65B-B7B0-4C81-9732-383767E47DAB}" presName="text_1" presStyleLbl="node1" presStyleIdx="0" presStyleCnt="4" custScaleY="163879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1C508FA-E336-498E-B332-6A2F446DF498}" type="pres">
      <dgm:prSet presAssocID="{25C1F65B-B7B0-4C81-9732-383767E47DAB}" presName="accent_1" presStyleCnt="0"/>
      <dgm:spPr/>
    </dgm:pt>
    <dgm:pt modelId="{2F7CAAF8-3BEC-466F-BD80-47EBDE2C7592}" type="pres">
      <dgm:prSet presAssocID="{25C1F65B-B7B0-4C81-9732-383767E47DAB}" presName="accentRepeatNode" presStyleLbl="solidFgAcc1" presStyleIdx="0" presStyleCnt="4"/>
      <dgm:spPr/>
    </dgm:pt>
    <dgm:pt modelId="{64DC47B9-BBE5-4B94-81EC-40C2D4332EB4}" type="pres">
      <dgm:prSet presAssocID="{BD5DBF85-0865-4768-8B86-9C05CCD3D7EE}" presName="text_2" presStyleLbl="node1" presStyleIdx="1" presStyleCnt="4" custScaleY="129984" custLinFactNeighborY="13682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0B659FEB-E2A4-4BCC-8CB8-E256C929D483}" type="pres">
      <dgm:prSet presAssocID="{BD5DBF85-0865-4768-8B86-9C05CCD3D7EE}" presName="accent_2" presStyleCnt="0"/>
      <dgm:spPr/>
    </dgm:pt>
    <dgm:pt modelId="{CA3FE4DA-4936-4890-B7BC-EDC41F8A0AA6}" type="pres">
      <dgm:prSet presAssocID="{BD5DBF85-0865-4768-8B86-9C05CCD3D7EE}" presName="accentRepeatNode" presStyleLbl="solidFgAcc1" presStyleIdx="1" presStyleCnt="4"/>
      <dgm:spPr/>
    </dgm:pt>
    <dgm:pt modelId="{E6A266E4-DD65-4DCB-8E80-94436476FE3E}" type="pres">
      <dgm:prSet presAssocID="{94157060-3DCB-4DBD-9A85-655A7DA5BB72}" presName="text_3" presStyleLbl="node1" presStyleIdx="2" presStyleCnt="4" custScaleY="116006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88D7369-0B37-471D-B73F-2E4F2B59FE00}" type="pres">
      <dgm:prSet presAssocID="{94157060-3DCB-4DBD-9A85-655A7DA5BB72}" presName="accent_3" presStyleCnt="0"/>
      <dgm:spPr/>
    </dgm:pt>
    <dgm:pt modelId="{09A158D8-3998-4A7E-9B6F-0C6E50CF62B7}" type="pres">
      <dgm:prSet presAssocID="{94157060-3DCB-4DBD-9A85-655A7DA5BB72}" presName="accentRepeatNode" presStyleLbl="solidFgAcc1" presStyleIdx="2" presStyleCnt="4"/>
      <dgm:spPr/>
    </dgm:pt>
    <dgm:pt modelId="{0313EE09-3F86-43A0-91F6-16EABF338CD2}" type="pres">
      <dgm:prSet presAssocID="{FFF5039D-42F7-4C45-97CD-186B5728C148}" presName="text_4" presStyleLbl="node1" presStyleIdx="3" presStyleCnt="4" custScaleX="99369" custScaleY="162779" custLinFactNeighborX="14" custLinFactNeighborY="650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E424076-E51B-411E-8917-4EC76E154B69}" type="pres">
      <dgm:prSet presAssocID="{FFF5039D-42F7-4C45-97CD-186B5728C148}" presName="accent_4" presStyleCnt="0"/>
      <dgm:spPr/>
    </dgm:pt>
    <dgm:pt modelId="{06C538F9-417B-4D1D-B127-992897C2B365}" type="pres">
      <dgm:prSet presAssocID="{FFF5039D-42F7-4C45-97CD-186B5728C148}" presName="accentRepeatNode" presStyleLbl="solidFgAcc1" presStyleIdx="3" presStyleCnt="4"/>
      <dgm:spPr/>
    </dgm:pt>
  </dgm:ptLst>
  <dgm:cxnLst>
    <dgm:cxn modelId="{671ACD38-D516-44E7-8B71-60D5D53EADDB}" srcId="{A7A2E5B7-7F2E-4FA1-A4E0-7B15EDA0C4DC}" destId="{FFF5039D-42F7-4C45-97CD-186B5728C148}" srcOrd="3" destOrd="0" parTransId="{57685FBB-D1B4-4D33-8586-E50469CB52E6}" sibTransId="{742B4848-3726-47A5-8225-BD07E7EB34C9}"/>
    <dgm:cxn modelId="{26C39530-A9EC-49D3-9471-EAEBCE51C933}" type="presOf" srcId="{94157060-3DCB-4DBD-9A85-655A7DA5BB72}" destId="{E6A266E4-DD65-4DCB-8E80-94436476FE3E}" srcOrd="0" destOrd="0" presId="urn:microsoft.com/office/officeart/2008/layout/VerticalCurvedList"/>
    <dgm:cxn modelId="{91C6C076-7FA0-42F1-A456-061630B0D3AA}" srcId="{A7A2E5B7-7F2E-4FA1-A4E0-7B15EDA0C4DC}" destId="{BD5DBF85-0865-4768-8B86-9C05CCD3D7EE}" srcOrd="1" destOrd="0" parTransId="{DD35EE7B-7DEB-4B50-9E36-05044161D568}" sibTransId="{1E69B07C-F5E3-47F4-8CB3-51EC6F047CFA}"/>
    <dgm:cxn modelId="{B09B6B72-2889-49DB-B45C-B7F7FD5E78B2}" type="presOf" srcId="{FFF5039D-42F7-4C45-97CD-186B5728C148}" destId="{0313EE09-3F86-43A0-91F6-16EABF338CD2}" srcOrd="0" destOrd="0" presId="urn:microsoft.com/office/officeart/2008/layout/VerticalCurvedList"/>
    <dgm:cxn modelId="{55E0F554-CCE2-4EF9-A024-E88279214790}" type="presOf" srcId="{052A7B38-2EFC-4130-9858-DA0EFCBE2CB5}" destId="{1BEDD93A-D3F8-4ABE-960D-F7C24CFD49A5}" srcOrd="0" destOrd="0" presId="urn:microsoft.com/office/officeart/2008/layout/VerticalCurvedList"/>
    <dgm:cxn modelId="{66ED01C8-7046-4F6B-B38A-8B83258B1A30}" srcId="{A7A2E5B7-7F2E-4FA1-A4E0-7B15EDA0C4DC}" destId="{25C1F65B-B7B0-4C81-9732-383767E47DAB}" srcOrd="0" destOrd="0" parTransId="{A8104FE2-8A4C-4B63-831B-0A2517D1EF6F}" sibTransId="{052A7B38-2EFC-4130-9858-DA0EFCBE2CB5}"/>
    <dgm:cxn modelId="{9253DAE5-00FE-4680-BD1A-61EA59F459ED}" type="presOf" srcId="{25C1F65B-B7B0-4C81-9732-383767E47DAB}" destId="{52F6AD4C-8174-4843-80EB-9247EA5CB925}" srcOrd="0" destOrd="0" presId="urn:microsoft.com/office/officeart/2008/layout/VerticalCurvedList"/>
    <dgm:cxn modelId="{D46BEB5F-2112-4C91-B6CC-F3782BD1A0B7}" srcId="{A7A2E5B7-7F2E-4FA1-A4E0-7B15EDA0C4DC}" destId="{94157060-3DCB-4DBD-9A85-655A7DA5BB72}" srcOrd="2" destOrd="0" parTransId="{B6F742FF-F7E2-4899-8A33-6074E2804316}" sibTransId="{CB6E57F0-E6D1-4D96-B7C2-20E1DF6A5F05}"/>
    <dgm:cxn modelId="{79F9C941-A4FE-4DC1-A848-F322AB24005B}" type="presOf" srcId="{BD5DBF85-0865-4768-8B86-9C05CCD3D7EE}" destId="{64DC47B9-BBE5-4B94-81EC-40C2D4332EB4}" srcOrd="0" destOrd="0" presId="urn:microsoft.com/office/officeart/2008/layout/VerticalCurvedList"/>
    <dgm:cxn modelId="{A5E8C861-6367-4A11-9895-DFEE9B53F5E6}" type="presOf" srcId="{A7A2E5B7-7F2E-4FA1-A4E0-7B15EDA0C4DC}" destId="{2A23F282-C31D-4A10-AAEC-F4C7AAFC9779}" srcOrd="0" destOrd="0" presId="urn:microsoft.com/office/officeart/2008/layout/VerticalCurvedList"/>
    <dgm:cxn modelId="{33B8D7C7-6572-403D-955A-7061AF58E45C}" type="presParOf" srcId="{2A23F282-C31D-4A10-AAEC-F4C7AAFC9779}" destId="{3D43EC04-C797-4CC2-8630-D58FA822EAB9}" srcOrd="0" destOrd="0" presId="urn:microsoft.com/office/officeart/2008/layout/VerticalCurvedList"/>
    <dgm:cxn modelId="{6AE10E3D-BAE3-4C21-A048-D4E8863DFE5E}" type="presParOf" srcId="{3D43EC04-C797-4CC2-8630-D58FA822EAB9}" destId="{C6E37E58-7DA0-412A-A88E-254174E8F12B}" srcOrd="0" destOrd="0" presId="urn:microsoft.com/office/officeart/2008/layout/VerticalCurvedList"/>
    <dgm:cxn modelId="{B301B019-98A5-4532-B74B-47479E7E42CF}" type="presParOf" srcId="{C6E37E58-7DA0-412A-A88E-254174E8F12B}" destId="{E1A0639E-4E30-48C9-921B-F192F58DFD6D}" srcOrd="0" destOrd="0" presId="urn:microsoft.com/office/officeart/2008/layout/VerticalCurvedList"/>
    <dgm:cxn modelId="{478039D2-B60C-42CD-B3BA-18F9B1CF2153}" type="presParOf" srcId="{C6E37E58-7DA0-412A-A88E-254174E8F12B}" destId="{1BEDD93A-D3F8-4ABE-960D-F7C24CFD49A5}" srcOrd="1" destOrd="0" presId="urn:microsoft.com/office/officeart/2008/layout/VerticalCurvedList"/>
    <dgm:cxn modelId="{F2B2FAF2-E49B-449D-875A-1ADCBC0BB2A9}" type="presParOf" srcId="{C6E37E58-7DA0-412A-A88E-254174E8F12B}" destId="{C79E31F7-07CD-4D92-8E2D-6BB86B31509C}" srcOrd="2" destOrd="0" presId="urn:microsoft.com/office/officeart/2008/layout/VerticalCurvedList"/>
    <dgm:cxn modelId="{256A9991-72DC-4C73-8071-94D570F9DF9E}" type="presParOf" srcId="{C6E37E58-7DA0-412A-A88E-254174E8F12B}" destId="{985C765C-A185-4C28-BD99-6E3EC7BA6F7B}" srcOrd="3" destOrd="0" presId="urn:microsoft.com/office/officeart/2008/layout/VerticalCurvedList"/>
    <dgm:cxn modelId="{C7190686-C2B3-43AB-9ACF-F0F30802D7FD}" type="presParOf" srcId="{3D43EC04-C797-4CC2-8630-D58FA822EAB9}" destId="{52F6AD4C-8174-4843-80EB-9247EA5CB925}" srcOrd="1" destOrd="0" presId="urn:microsoft.com/office/officeart/2008/layout/VerticalCurvedList"/>
    <dgm:cxn modelId="{40A38F75-3725-42D9-93CA-BFA2D56681D7}" type="presParOf" srcId="{3D43EC04-C797-4CC2-8630-D58FA822EAB9}" destId="{F1C508FA-E336-498E-B332-6A2F446DF498}" srcOrd="2" destOrd="0" presId="urn:microsoft.com/office/officeart/2008/layout/VerticalCurvedList"/>
    <dgm:cxn modelId="{D74D3502-B0AB-4424-8561-0F8C096A02C5}" type="presParOf" srcId="{F1C508FA-E336-498E-B332-6A2F446DF498}" destId="{2F7CAAF8-3BEC-466F-BD80-47EBDE2C7592}" srcOrd="0" destOrd="0" presId="urn:microsoft.com/office/officeart/2008/layout/VerticalCurvedList"/>
    <dgm:cxn modelId="{06B0D1F6-9463-4A93-B2BE-78A388FBF7F8}" type="presParOf" srcId="{3D43EC04-C797-4CC2-8630-D58FA822EAB9}" destId="{64DC47B9-BBE5-4B94-81EC-40C2D4332EB4}" srcOrd="3" destOrd="0" presId="urn:microsoft.com/office/officeart/2008/layout/VerticalCurvedList"/>
    <dgm:cxn modelId="{A0C06731-8F13-4FA9-A6EF-A357ABE4716C}" type="presParOf" srcId="{3D43EC04-C797-4CC2-8630-D58FA822EAB9}" destId="{0B659FEB-E2A4-4BCC-8CB8-E256C929D483}" srcOrd="4" destOrd="0" presId="urn:microsoft.com/office/officeart/2008/layout/VerticalCurvedList"/>
    <dgm:cxn modelId="{F43149B1-8E16-4300-B182-6E55056100C1}" type="presParOf" srcId="{0B659FEB-E2A4-4BCC-8CB8-E256C929D483}" destId="{CA3FE4DA-4936-4890-B7BC-EDC41F8A0AA6}" srcOrd="0" destOrd="0" presId="urn:microsoft.com/office/officeart/2008/layout/VerticalCurvedList"/>
    <dgm:cxn modelId="{354470EE-9504-4BED-9507-DD6B9E976D60}" type="presParOf" srcId="{3D43EC04-C797-4CC2-8630-D58FA822EAB9}" destId="{E6A266E4-DD65-4DCB-8E80-94436476FE3E}" srcOrd="5" destOrd="0" presId="urn:microsoft.com/office/officeart/2008/layout/VerticalCurvedList"/>
    <dgm:cxn modelId="{CD49BFF5-9867-441C-B097-C2BC36C534A1}" type="presParOf" srcId="{3D43EC04-C797-4CC2-8630-D58FA822EAB9}" destId="{F88D7369-0B37-471D-B73F-2E4F2B59FE00}" srcOrd="6" destOrd="0" presId="urn:microsoft.com/office/officeart/2008/layout/VerticalCurvedList"/>
    <dgm:cxn modelId="{A962F8C3-8DCE-4E85-AF3F-FBEE0C08E6BA}" type="presParOf" srcId="{F88D7369-0B37-471D-B73F-2E4F2B59FE00}" destId="{09A158D8-3998-4A7E-9B6F-0C6E50CF62B7}" srcOrd="0" destOrd="0" presId="urn:microsoft.com/office/officeart/2008/layout/VerticalCurvedList"/>
    <dgm:cxn modelId="{59E8A50B-AA98-48E4-9D92-225EAF293EA6}" type="presParOf" srcId="{3D43EC04-C797-4CC2-8630-D58FA822EAB9}" destId="{0313EE09-3F86-43A0-91F6-16EABF338CD2}" srcOrd="7" destOrd="0" presId="urn:microsoft.com/office/officeart/2008/layout/VerticalCurvedList"/>
    <dgm:cxn modelId="{895F0E10-767B-4132-8161-BA5DA7BBE658}" type="presParOf" srcId="{3D43EC04-C797-4CC2-8630-D58FA822EAB9}" destId="{0E424076-E51B-411E-8917-4EC76E154B69}" srcOrd="8" destOrd="0" presId="urn:microsoft.com/office/officeart/2008/layout/VerticalCurvedList"/>
    <dgm:cxn modelId="{F06C6F01-F7A8-4FD1-858A-8CC87C423DAF}" type="presParOf" srcId="{0E424076-E51B-411E-8917-4EC76E154B69}" destId="{06C538F9-417B-4D1D-B127-992897C2B36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7A2E5B7-7F2E-4FA1-A4E0-7B15EDA0C4DC}" type="doc">
      <dgm:prSet loTypeId="urn:microsoft.com/office/officeart/2008/layout/VerticalCurvedList" loCatId="list" qsTypeId="urn:microsoft.com/office/officeart/2005/8/quickstyle/3d1" qsCatId="3D" csTypeId="urn:microsoft.com/office/officeart/2005/8/colors/accent6_3" csCatId="accent6" phldr="1"/>
      <dgm:spPr/>
      <dgm:t>
        <a:bodyPr/>
        <a:lstStyle/>
        <a:p>
          <a:endParaRPr lang="bg-BG"/>
        </a:p>
      </dgm:t>
    </dgm:pt>
    <dgm:pt modelId="{25C1F65B-B7B0-4C81-9732-383767E47DAB}">
      <dgm:prSet custT="1"/>
      <dgm:spPr>
        <a:solidFill>
          <a:srgbClr val="B7F296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rtl="0"/>
          <a:r>
            <a:rPr lang="bg-BG" sz="1800" b="1" dirty="0" smtClean="0">
              <a:solidFill>
                <a:srgbClr val="002060"/>
              </a:solidFill>
            </a:rPr>
            <a:t>Осигуряване на бизнес специализирани научноизследователски услуги, които изискват специална научна експертиза на операторите (например, разработване на оригинален дизайн на нов тип продукти или услуги);</a:t>
          </a:r>
          <a:endParaRPr lang="bg-BG" sz="1800" b="1" dirty="0">
            <a:solidFill>
              <a:srgbClr val="002060"/>
            </a:solidFill>
          </a:endParaRPr>
        </a:p>
      </dgm:t>
    </dgm:pt>
    <dgm:pt modelId="{A8104FE2-8A4C-4B63-831B-0A2517D1EF6F}" type="parTrans" cxnId="{66ED01C8-7046-4F6B-B38A-8B83258B1A30}">
      <dgm:prSet/>
      <dgm:spPr/>
      <dgm:t>
        <a:bodyPr/>
        <a:lstStyle/>
        <a:p>
          <a:endParaRPr lang="bg-BG"/>
        </a:p>
      </dgm:t>
    </dgm:pt>
    <dgm:pt modelId="{052A7B38-2EFC-4130-9858-DA0EFCBE2CB5}" type="sibTrans" cxnId="{66ED01C8-7046-4F6B-B38A-8B83258B1A30}">
      <dgm:prSet/>
      <dgm:spPr/>
      <dgm:t>
        <a:bodyPr/>
        <a:lstStyle/>
        <a:p>
          <a:endParaRPr lang="bg-BG"/>
        </a:p>
      </dgm:t>
    </dgm:pt>
    <dgm:pt modelId="{BD5DBF85-0865-4768-8B86-9C05CCD3D7EE}">
      <dgm:prSet custT="1"/>
      <dgm:spPr>
        <a:solidFill>
          <a:srgbClr val="B0E2F6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rtl="0"/>
          <a:r>
            <a:rPr lang="bg-BG" sz="1800" b="1" dirty="0" smtClean="0">
              <a:solidFill>
                <a:srgbClr val="002060"/>
              </a:solidFill>
            </a:rPr>
            <a:t>Обучение на специалисти в областите на ИСИС на съвременните методи за   технологичен растеж, както и на основните етапи на трансфер на иновативни концепции в продукти и промишлени дейности;</a:t>
          </a:r>
          <a:endParaRPr lang="bg-BG" sz="1800" b="1" dirty="0">
            <a:solidFill>
              <a:srgbClr val="002060"/>
            </a:solidFill>
          </a:endParaRPr>
        </a:p>
      </dgm:t>
    </dgm:pt>
    <dgm:pt modelId="{DD35EE7B-7DEB-4B50-9E36-05044161D568}" type="parTrans" cxnId="{91C6C076-7FA0-42F1-A456-061630B0D3AA}">
      <dgm:prSet/>
      <dgm:spPr/>
      <dgm:t>
        <a:bodyPr/>
        <a:lstStyle/>
        <a:p>
          <a:endParaRPr lang="bg-BG"/>
        </a:p>
      </dgm:t>
    </dgm:pt>
    <dgm:pt modelId="{1E69B07C-F5E3-47F4-8CB3-51EC6F047CFA}" type="sibTrans" cxnId="{91C6C076-7FA0-42F1-A456-061630B0D3AA}">
      <dgm:prSet/>
      <dgm:spPr/>
      <dgm:t>
        <a:bodyPr/>
        <a:lstStyle/>
        <a:p>
          <a:endParaRPr lang="bg-BG"/>
        </a:p>
      </dgm:t>
    </dgm:pt>
    <dgm:pt modelId="{94157060-3DCB-4DBD-9A85-655A7DA5BB72}">
      <dgm:prSet custT="1"/>
      <dgm:spPr>
        <a:solidFill>
          <a:srgbClr val="CCCCFF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rtl="0"/>
          <a:r>
            <a:rPr lang="bg-BG" sz="1800" b="1" dirty="0" smtClean="0">
              <a:solidFill>
                <a:srgbClr val="002060"/>
              </a:solidFill>
            </a:rPr>
            <a:t>   Защита на интелектуалните права върху научните резултати и </a:t>
          </a:r>
          <a:r>
            <a:rPr lang="bg-BG" sz="1800" b="1" smtClean="0">
              <a:solidFill>
                <a:srgbClr val="002060"/>
              </a:solidFill>
            </a:rPr>
            <a:t>иновативните                 	концепции</a:t>
          </a:r>
          <a:r>
            <a:rPr lang="bg-BG" sz="1800" b="1" dirty="0" smtClean="0">
              <a:solidFill>
                <a:srgbClr val="002060"/>
              </a:solidFill>
            </a:rPr>
            <a:t>;</a:t>
          </a:r>
          <a:endParaRPr lang="bg-BG" sz="1800" b="1" dirty="0">
            <a:solidFill>
              <a:srgbClr val="002060"/>
            </a:solidFill>
          </a:endParaRPr>
        </a:p>
      </dgm:t>
    </dgm:pt>
    <dgm:pt modelId="{B6F742FF-F7E2-4899-8A33-6074E2804316}" type="parTrans" cxnId="{D46BEB5F-2112-4C91-B6CC-F3782BD1A0B7}">
      <dgm:prSet/>
      <dgm:spPr/>
      <dgm:t>
        <a:bodyPr/>
        <a:lstStyle/>
        <a:p>
          <a:endParaRPr lang="bg-BG"/>
        </a:p>
      </dgm:t>
    </dgm:pt>
    <dgm:pt modelId="{CB6E57F0-E6D1-4D96-B7C2-20E1DF6A5F05}" type="sibTrans" cxnId="{D46BEB5F-2112-4C91-B6CC-F3782BD1A0B7}">
      <dgm:prSet/>
      <dgm:spPr/>
      <dgm:t>
        <a:bodyPr/>
        <a:lstStyle/>
        <a:p>
          <a:endParaRPr lang="bg-BG"/>
        </a:p>
      </dgm:t>
    </dgm:pt>
    <dgm:pt modelId="{78F5C71F-D4E4-4A44-B67D-3D82A15F7AE5}">
      <dgm:prSet custT="1"/>
      <dgm:spPr>
        <a:solidFill>
          <a:srgbClr val="CCCCFF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rtl="0"/>
          <a:r>
            <a:rPr lang="bg-BG" sz="1800" b="1" dirty="0" smtClean="0">
              <a:solidFill>
                <a:srgbClr val="002060"/>
              </a:solidFill>
            </a:rPr>
            <a:t> други дейности за дългосрочни партньорства между висшето образование, публичните научноизследователски организации и бизнеса на регионално ниво с оглед развитие на регионалната интелигентна специализация</a:t>
          </a:r>
          <a:endParaRPr lang="bg-BG" sz="1800" b="1" dirty="0">
            <a:solidFill>
              <a:srgbClr val="002060"/>
            </a:solidFill>
          </a:endParaRPr>
        </a:p>
      </dgm:t>
    </dgm:pt>
    <dgm:pt modelId="{93870E8D-558E-400F-B77B-F9E7BB329F09}" type="parTrans" cxnId="{B9E601FC-C4E8-49BE-B7AE-214A9208E3FD}">
      <dgm:prSet/>
      <dgm:spPr/>
      <dgm:t>
        <a:bodyPr/>
        <a:lstStyle/>
        <a:p>
          <a:endParaRPr lang="bg-BG"/>
        </a:p>
      </dgm:t>
    </dgm:pt>
    <dgm:pt modelId="{715B84E5-8DB7-48B1-8827-6BBC84E1874A}" type="sibTrans" cxnId="{B9E601FC-C4E8-49BE-B7AE-214A9208E3FD}">
      <dgm:prSet/>
      <dgm:spPr/>
      <dgm:t>
        <a:bodyPr/>
        <a:lstStyle/>
        <a:p>
          <a:endParaRPr lang="bg-BG"/>
        </a:p>
      </dgm:t>
    </dgm:pt>
    <dgm:pt modelId="{2A23F282-C31D-4A10-AAEC-F4C7AAFC9779}" type="pres">
      <dgm:prSet presAssocID="{A7A2E5B7-7F2E-4FA1-A4E0-7B15EDA0C4D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bg-BG"/>
        </a:p>
      </dgm:t>
    </dgm:pt>
    <dgm:pt modelId="{3D43EC04-C797-4CC2-8630-D58FA822EAB9}" type="pres">
      <dgm:prSet presAssocID="{A7A2E5B7-7F2E-4FA1-A4E0-7B15EDA0C4DC}" presName="Name1" presStyleCnt="0"/>
      <dgm:spPr/>
    </dgm:pt>
    <dgm:pt modelId="{C6E37E58-7DA0-412A-A88E-254174E8F12B}" type="pres">
      <dgm:prSet presAssocID="{A7A2E5B7-7F2E-4FA1-A4E0-7B15EDA0C4DC}" presName="cycle" presStyleCnt="0"/>
      <dgm:spPr/>
    </dgm:pt>
    <dgm:pt modelId="{E1A0639E-4E30-48C9-921B-F192F58DFD6D}" type="pres">
      <dgm:prSet presAssocID="{A7A2E5B7-7F2E-4FA1-A4E0-7B15EDA0C4DC}" presName="srcNode" presStyleLbl="node1" presStyleIdx="0" presStyleCnt="4"/>
      <dgm:spPr/>
    </dgm:pt>
    <dgm:pt modelId="{1BEDD93A-D3F8-4ABE-960D-F7C24CFD49A5}" type="pres">
      <dgm:prSet presAssocID="{A7A2E5B7-7F2E-4FA1-A4E0-7B15EDA0C4DC}" presName="conn" presStyleLbl="parChTrans1D2" presStyleIdx="0" presStyleCnt="1"/>
      <dgm:spPr/>
      <dgm:t>
        <a:bodyPr/>
        <a:lstStyle/>
        <a:p>
          <a:endParaRPr lang="bg-BG"/>
        </a:p>
      </dgm:t>
    </dgm:pt>
    <dgm:pt modelId="{C79E31F7-07CD-4D92-8E2D-6BB86B31509C}" type="pres">
      <dgm:prSet presAssocID="{A7A2E5B7-7F2E-4FA1-A4E0-7B15EDA0C4DC}" presName="extraNode" presStyleLbl="node1" presStyleIdx="0" presStyleCnt="4"/>
      <dgm:spPr/>
    </dgm:pt>
    <dgm:pt modelId="{985C765C-A185-4C28-BD99-6E3EC7BA6F7B}" type="pres">
      <dgm:prSet presAssocID="{A7A2E5B7-7F2E-4FA1-A4E0-7B15EDA0C4DC}" presName="dstNode" presStyleLbl="node1" presStyleIdx="0" presStyleCnt="4"/>
      <dgm:spPr/>
    </dgm:pt>
    <dgm:pt modelId="{52F6AD4C-8174-4843-80EB-9247EA5CB925}" type="pres">
      <dgm:prSet presAssocID="{25C1F65B-B7B0-4C81-9732-383767E47DAB}" presName="text_1" presStyleLbl="node1" presStyleIdx="0" presStyleCnt="4" custScaleX="103066" custScaleY="105115" custLinFactNeighborX="-675" custLinFactNeighborY="-3673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1C508FA-E336-498E-B332-6A2F446DF498}" type="pres">
      <dgm:prSet presAssocID="{25C1F65B-B7B0-4C81-9732-383767E47DAB}" presName="accent_1" presStyleCnt="0"/>
      <dgm:spPr/>
    </dgm:pt>
    <dgm:pt modelId="{2F7CAAF8-3BEC-466F-BD80-47EBDE2C7592}" type="pres">
      <dgm:prSet presAssocID="{25C1F65B-B7B0-4C81-9732-383767E47DAB}" presName="accentRepeatNode" presStyleLbl="solidFgAcc1" presStyleIdx="0" presStyleCnt="4" custScaleX="80757" custScaleY="74908" custLinFactNeighborX="-11428" custLinFactNeighborY="-32305"/>
      <dgm:spPr/>
    </dgm:pt>
    <dgm:pt modelId="{64DC47B9-BBE5-4B94-81EC-40C2D4332EB4}" type="pres">
      <dgm:prSet presAssocID="{BD5DBF85-0865-4768-8B86-9C05CCD3D7EE}" presName="text_2" presStyleLbl="node1" presStyleIdx="1" presStyleCnt="4" custScaleX="101747" custScaleY="125385" custLinFactNeighborX="-487" custLinFactNeighborY="-56159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0B659FEB-E2A4-4BCC-8CB8-E256C929D483}" type="pres">
      <dgm:prSet presAssocID="{BD5DBF85-0865-4768-8B86-9C05CCD3D7EE}" presName="accent_2" presStyleCnt="0"/>
      <dgm:spPr/>
    </dgm:pt>
    <dgm:pt modelId="{CA3FE4DA-4936-4890-B7BC-EDC41F8A0AA6}" type="pres">
      <dgm:prSet presAssocID="{BD5DBF85-0865-4768-8B86-9C05CCD3D7EE}" presName="accentRepeatNode" presStyleLbl="solidFgAcc1" presStyleIdx="1" presStyleCnt="4" custScaleX="97796" custScaleY="96481" custLinFactNeighborX="-7598" custLinFactNeighborY="-48984"/>
      <dgm:spPr/>
      <dgm:t>
        <a:bodyPr/>
        <a:lstStyle/>
        <a:p>
          <a:endParaRPr lang="bg-BG"/>
        </a:p>
      </dgm:t>
    </dgm:pt>
    <dgm:pt modelId="{E6A266E4-DD65-4DCB-8E80-94436476FE3E}" type="pres">
      <dgm:prSet presAssocID="{94157060-3DCB-4DBD-9A85-655A7DA5BB72}" presName="text_3" presStyleLbl="node1" presStyleIdx="2" presStyleCnt="4" custScaleX="102519" custScaleY="116007" custLinFactNeighborX="-1149" custLinFactNeighborY="-58459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88D7369-0B37-471D-B73F-2E4F2B59FE00}" type="pres">
      <dgm:prSet presAssocID="{94157060-3DCB-4DBD-9A85-655A7DA5BB72}" presName="accent_3" presStyleCnt="0"/>
      <dgm:spPr/>
    </dgm:pt>
    <dgm:pt modelId="{09A158D8-3998-4A7E-9B6F-0C6E50CF62B7}" type="pres">
      <dgm:prSet presAssocID="{94157060-3DCB-4DBD-9A85-655A7DA5BB72}" presName="accentRepeatNode" presStyleLbl="solidFgAcc1" presStyleIdx="2" presStyleCnt="4" custScaleX="99537" custScaleY="95363" custLinFactNeighborX="3190" custLinFactNeighborY="-49041"/>
      <dgm:spPr/>
    </dgm:pt>
    <dgm:pt modelId="{022BE928-BD21-4DDD-88A8-6ADBDB2DDF09}" type="pres">
      <dgm:prSet presAssocID="{78F5C71F-D4E4-4A44-B67D-3D82A15F7AE5}" presName="text_4" presStyleLbl="node1" presStyleIdx="3" presStyleCnt="4" custScaleY="141829" custLinFactNeighborX="77" custLinFactNeighborY="-54727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3062F88C-1E9B-4276-9DDD-8AE158E6C1A1}" type="pres">
      <dgm:prSet presAssocID="{78F5C71F-D4E4-4A44-B67D-3D82A15F7AE5}" presName="accent_4" presStyleCnt="0"/>
      <dgm:spPr/>
    </dgm:pt>
    <dgm:pt modelId="{927B60BC-062D-4FE0-AEEF-4BDFE12A2BB9}" type="pres">
      <dgm:prSet presAssocID="{78F5C71F-D4E4-4A44-B67D-3D82A15F7AE5}" presName="accentRepeatNode" presStyleLbl="solidFgAcc1" presStyleIdx="3" presStyleCnt="4" custLinFactNeighborX="14066" custLinFactNeighborY="-45772"/>
      <dgm:spPr/>
    </dgm:pt>
  </dgm:ptLst>
  <dgm:cxnLst>
    <dgm:cxn modelId="{59BE4230-1068-445F-854C-A662B1D7A8A1}" type="presOf" srcId="{25C1F65B-B7B0-4C81-9732-383767E47DAB}" destId="{52F6AD4C-8174-4843-80EB-9247EA5CB925}" srcOrd="0" destOrd="0" presId="urn:microsoft.com/office/officeart/2008/layout/VerticalCurvedList"/>
    <dgm:cxn modelId="{77A80425-2A1D-43C6-ADF1-D4F1E53C2D35}" type="presOf" srcId="{78F5C71F-D4E4-4A44-B67D-3D82A15F7AE5}" destId="{022BE928-BD21-4DDD-88A8-6ADBDB2DDF09}" srcOrd="0" destOrd="0" presId="urn:microsoft.com/office/officeart/2008/layout/VerticalCurvedList"/>
    <dgm:cxn modelId="{91C6C076-7FA0-42F1-A456-061630B0D3AA}" srcId="{A7A2E5B7-7F2E-4FA1-A4E0-7B15EDA0C4DC}" destId="{BD5DBF85-0865-4768-8B86-9C05CCD3D7EE}" srcOrd="1" destOrd="0" parTransId="{DD35EE7B-7DEB-4B50-9E36-05044161D568}" sibTransId="{1E69B07C-F5E3-47F4-8CB3-51EC6F047CFA}"/>
    <dgm:cxn modelId="{A366ACB3-2CBE-44F7-BBAB-060BE2A537E1}" type="presOf" srcId="{A7A2E5B7-7F2E-4FA1-A4E0-7B15EDA0C4DC}" destId="{2A23F282-C31D-4A10-AAEC-F4C7AAFC9779}" srcOrd="0" destOrd="0" presId="urn:microsoft.com/office/officeart/2008/layout/VerticalCurvedList"/>
    <dgm:cxn modelId="{66ED01C8-7046-4F6B-B38A-8B83258B1A30}" srcId="{A7A2E5B7-7F2E-4FA1-A4E0-7B15EDA0C4DC}" destId="{25C1F65B-B7B0-4C81-9732-383767E47DAB}" srcOrd="0" destOrd="0" parTransId="{A8104FE2-8A4C-4B63-831B-0A2517D1EF6F}" sibTransId="{052A7B38-2EFC-4130-9858-DA0EFCBE2CB5}"/>
    <dgm:cxn modelId="{87E93923-D6DA-448C-A7B9-E015772B54F9}" type="presOf" srcId="{BD5DBF85-0865-4768-8B86-9C05CCD3D7EE}" destId="{64DC47B9-BBE5-4B94-81EC-40C2D4332EB4}" srcOrd="0" destOrd="0" presId="urn:microsoft.com/office/officeart/2008/layout/VerticalCurvedList"/>
    <dgm:cxn modelId="{D46BEB5F-2112-4C91-B6CC-F3782BD1A0B7}" srcId="{A7A2E5B7-7F2E-4FA1-A4E0-7B15EDA0C4DC}" destId="{94157060-3DCB-4DBD-9A85-655A7DA5BB72}" srcOrd="2" destOrd="0" parTransId="{B6F742FF-F7E2-4899-8A33-6074E2804316}" sibTransId="{CB6E57F0-E6D1-4D96-B7C2-20E1DF6A5F05}"/>
    <dgm:cxn modelId="{B9E601FC-C4E8-49BE-B7AE-214A9208E3FD}" srcId="{A7A2E5B7-7F2E-4FA1-A4E0-7B15EDA0C4DC}" destId="{78F5C71F-D4E4-4A44-B67D-3D82A15F7AE5}" srcOrd="3" destOrd="0" parTransId="{93870E8D-558E-400F-B77B-F9E7BB329F09}" sibTransId="{715B84E5-8DB7-48B1-8827-6BBC84E1874A}"/>
    <dgm:cxn modelId="{F9C31FF0-C886-413C-82B5-ECBE68216DDC}" type="presOf" srcId="{94157060-3DCB-4DBD-9A85-655A7DA5BB72}" destId="{E6A266E4-DD65-4DCB-8E80-94436476FE3E}" srcOrd="0" destOrd="0" presId="urn:microsoft.com/office/officeart/2008/layout/VerticalCurvedList"/>
    <dgm:cxn modelId="{0FF31F45-F7BB-44AB-8A94-84428AF805F0}" type="presOf" srcId="{052A7B38-2EFC-4130-9858-DA0EFCBE2CB5}" destId="{1BEDD93A-D3F8-4ABE-960D-F7C24CFD49A5}" srcOrd="0" destOrd="0" presId="urn:microsoft.com/office/officeart/2008/layout/VerticalCurvedList"/>
    <dgm:cxn modelId="{7471081B-403B-4729-86F0-8A8807711966}" type="presParOf" srcId="{2A23F282-C31D-4A10-AAEC-F4C7AAFC9779}" destId="{3D43EC04-C797-4CC2-8630-D58FA822EAB9}" srcOrd="0" destOrd="0" presId="urn:microsoft.com/office/officeart/2008/layout/VerticalCurvedList"/>
    <dgm:cxn modelId="{7B8F30D5-BFAE-4247-B35F-3B2D9B484A40}" type="presParOf" srcId="{3D43EC04-C797-4CC2-8630-D58FA822EAB9}" destId="{C6E37E58-7DA0-412A-A88E-254174E8F12B}" srcOrd="0" destOrd="0" presId="urn:microsoft.com/office/officeart/2008/layout/VerticalCurvedList"/>
    <dgm:cxn modelId="{779FC295-7ACB-4218-B518-019977BA8C11}" type="presParOf" srcId="{C6E37E58-7DA0-412A-A88E-254174E8F12B}" destId="{E1A0639E-4E30-48C9-921B-F192F58DFD6D}" srcOrd="0" destOrd="0" presId="urn:microsoft.com/office/officeart/2008/layout/VerticalCurvedList"/>
    <dgm:cxn modelId="{C077962B-70B5-400F-BC87-976079A37B5B}" type="presParOf" srcId="{C6E37E58-7DA0-412A-A88E-254174E8F12B}" destId="{1BEDD93A-D3F8-4ABE-960D-F7C24CFD49A5}" srcOrd="1" destOrd="0" presId="urn:microsoft.com/office/officeart/2008/layout/VerticalCurvedList"/>
    <dgm:cxn modelId="{956ADC13-3569-40E0-AE11-DCE74659927B}" type="presParOf" srcId="{C6E37E58-7DA0-412A-A88E-254174E8F12B}" destId="{C79E31F7-07CD-4D92-8E2D-6BB86B31509C}" srcOrd="2" destOrd="0" presId="urn:microsoft.com/office/officeart/2008/layout/VerticalCurvedList"/>
    <dgm:cxn modelId="{5A9A6035-1F67-43DA-A0C4-33BDEA75E2FF}" type="presParOf" srcId="{C6E37E58-7DA0-412A-A88E-254174E8F12B}" destId="{985C765C-A185-4C28-BD99-6E3EC7BA6F7B}" srcOrd="3" destOrd="0" presId="urn:microsoft.com/office/officeart/2008/layout/VerticalCurvedList"/>
    <dgm:cxn modelId="{859D0FDA-6162-4FCE-8441-98AC6DA02F9F}" type="presParOf" srcId="{3D43EC04-C797-4CC2-8630-D58FA822EAB9}" destId="{52F6AD4C-8174-4843-80EB-9247EA5CB925}" srcOrd="1" destOrd="0" presId="urn:microsoft.com/office/officeart/2008/layout/VerticalCurvedList"/>
    <dgm:cxn modelId="{D9B53453-356D-4692-83AF-53A5E4683276}" type="presParOf" srcId="{3D43EC04-C797-4CC2-8630-D58FA822EAB9}" destId="{F1C508FA-E336-498E-B332-6A2F446DF498}" srcOrd="2" destOrd="0" presId="urn:microsoft.com/office/officeart/2008/layout/VerticalCurvedList"/>
    <dgm:cxn modelId="{DDB2B70F-80BE-494D-8E1D-1FD3AD738178}" type="presParOf" srcId="{F1C508FA-E336-498E-B332-6A2F446DF498}" destId="{2F7CAAF8-3BEC-466F-BD80-47EBDE2C7592}" srcOrd="0" destOrd="0" presId="urn:microsoft.com/office/officeart/2008/layout/VerticalCurvedList"/>
    <dgm:cxn modelId="{77179141-326B-4A0B-8930-814FB70B92E9}" type="presParOf" srcId="{3D43EC04-C797-4CC2-8630-D58FA822EAB9}" destId="{64DC47B9-BBE5-4B94-81EC-40C2D4332EB4}" srcOrd="3" destOrd="0" presId="urn:microsoft.com/office/officeart/2008/layout/VerticalCurvedList"/>
    <dgm:cxn modelId="{C760C7C6-084A-4CF2-9F6F-03ACD3287DE6}" type="presParOf" srcId="{3D43EC04-C797-4CC2-8630-D58FA822EAB9}" destId="{0B659FEB-E2A4-4BCC-8CB8-E256C929D483}" srcOrd="4" destOrd="0" presId="urn:microsoft.com/office/officeart/2008/layout/VerticalCurvedList"/>
    <dgm:cxn modelId="{574F4DDE-2917-4FB9-BDFC-6C2A9240126E}" type="presParOf" srcId="{0B659FEB-E2A4-4BCC-8CB8-E256C929D483}" destId="{CA3FE4DA-4936-4890-B7BC-EDC41F8A0AA6}" srcOrd="0" destOrd="0" presId="urn:microsoft.com/office/officeart/2008/layout/VerticalCurvedList"/>
    <dgm:cxn modelId="{95F89F94-29BB-44B8-B0E3-5DA168AE1587}" type="presParOf" srcId="{3D43EC04-C797-4CC2-8630-D58FA822EAB9}" destId="{E6A266E4-DD65-4DCB-8E80-94436476FE3E}" srcOrd="5" destOrd="0" presId="urn:microsoft.com/office/officeart/2008/layout/VerticalCurvedList"/>
    <dgm:cxn modelId="{C72D0DA2-B73D-481B-BEE8-2DA04908E5BB}" type="presParOf" srcId="{3D43EC04-C797-4CC2-8630-D58FA822EAB9}" destId="{F88D7369-0B37-471D-B73F-2E4F2B59FE00}" srcOrd="6" destOrd="0" presId="urn:microsoft.com/office/officeart/2008/layout/VerticalCurvedList"/>
    <dgm:cxn modelId="{A89CBDE4-0A05-4D1B-B89F-0102CD4D3D5A}" type="presParOf" srcId="{F88D7369-0B37-471D-B73F-2E4F2B59FE00}" destId="{09A158D8-3998-4A7E-9B6F-0C6E50CF62B7}" srcOrd="0" destOrd="0" presId="urn:microsoft.com/office/officeart/2008/layout/VerticalCurvedList"/>
    <dgm:cxn modelId="{09CED1B9-5F15-46D7-95AA-0AD81C1AE167}" type="presParOf" srcId="{3D43EC04-C797-4CC2-8630-D58FA822EAB9}" destId="{022BE928-BD21-4DDD-88A8-6ADBDB2DDF09}" srcOrd="7" destOrd="0" presId="urn:microsoft.com/office/officeart/2008/layout/VerticalCurvedList"/>
    <dgm:cxn modelId="{F080ECC1-9560-4AD5-956E-DE329670EE01}" type="presParOf" srcId="{3D43EC04-C797-4CC2-8630-D58FA822EAB9}" destId="{3062F88C-1E9B-4276-9DDD-8AE158E6C1A1}" srcOrd="8" destOrd="0" presId="urn:microsoft.com/office/officeart/2008/layout/VerticalCurvedList"/>
    <dgm:cxn modelId="{C59B200E-788B-46B4-85AF-C50EC32F6E08}" type="presParOf" srcId="{3062F88C-1E9B-4276-9DDD-8AE158E6C1A1}" destId="{927B60BC-062D-4FE0-AEEF-4BDFE12A2BB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9F2F8D0-086C-44C4-A9E9-29B59ED2515D}" type="doc">
      <dgm:prSet loTypeId="urn:microsoft.com/office/officeart/2005/8/layout/arrow5" loCatId="process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4462B4D2-9B97-4650-87DD-C83D671FD38C}">
      <dgm:prSet phldrT="[Text]" custT="1"/>
      <dgm:spPr>
        <a:solidFill>
          <a:srgbClr val="66FF99"/>
        </a:solidFill>
        <a:effectLst>
          <a:outerShdw blurRad="76200" dir="13500000" sy="23000" kx="1200000" algn="br" rotWithShape="0">
            <a:prstClr val="black">
              <a:alpha val="20000"/>
            </a:prstClr>
          </a:outerShdw>
        </a:effectLst>
      </dgm:spPr>
      <dgm:t>
        <a:bodyPr/>
        <a:lstStyle/>
        <a:p>
          <a:r>
            <a:rPr lang="bg-BG" sz="4000" b="1" dirty="0" smtClean="0">
              <a:solidFill>
                <a:srgbClr val="00B0F0"/>
              </a:solidFill>
            </a:rPr>
            <a:t>допустими целеви групи</a:t>
          </a:r>
          <a:endParaRPr lang="bg-BG" sz="4000" b="1" dirty="0">
            <a:solidFill>
              <a:srgbClr val="00B0F0"/>
            </a:solidFill>
          </a:endParaRPr>
        </a:p>
      </dgm:t>
    </dgm:pt>
    <dgm:pt modelId="{5F134F74-B006-47EA-A1F9-E77AE492F8B1}" type="parTrans" cxnId="{DCB62C2F-2E64-4A6C-9E3E-71CF74A9B598}">
      <dgm:prSet/>
      <dgm:spPr/>
      <dgm:t>
        <a:bodyPr/>
        <a:lstStyle/>
        <a:p>
          <a:endParaRPr lang="bg-BG"/>
        </a:p>
      </dgm:t>
    </dgm:pt>
    <dgm:pt modelId="{065AEE0F-49AE-4453-9CDE-4AF167B36F99}" type="sibTrans" cxnId="{DCB62C2F-2E64-4A6C-9E3E-71CF74A9B598}">
      <dgm:prSet/>
      <dgm:spPr/>
      <dgm:t>
        <a:bodyPr/>
        <a:lstStyle/>
        <a:p>
          <a:endParaRPr lang="bg-BG"/>
        </a:p>
      </dgm:t>
    </dgm:pt>
    <dgm:pt modelId="{7FBA6EAE-E7D6-4F2B-B7BA-D18FF4A7BB1D}">
      <dgm:prSet phldrT="[Text]" custT="1"/>
      <dgm:spPr>
        <a:solidFill>
          <a:schemeClr val="accent1">
            <a:lumMod val="60000"/>
            <a:lumOff val="40000"/>
          </a:schemeClr>
        </a:solidFill>
        <a:effectLst>
          <a:outerShdw blurRad="76200" dir="13500000" sy="23000" kx="1200000" algn="br" rotWithShape="0">
            <a:prstClr val="black">
              <a:alpha val="20000"/>
            </a:prstClr>
          </a:outerShdw>
        </a:effectLst>
      </dgm:spPr>
      <dgm:t>
        <a:bodyPr/>
        <a:lstStyle/>
        <a:p>
          <a:r>
            <a:rPr lang="bg-BG" sz="2000" b="1" dirty="0" smtClean="0">
              <a:solidFill>
                <a:schemeClr val="tx1"/>
              </a:solidFill>
            </a:rPr>
            <a:t>Изследователи</a:t>
          </a:r>
        </a:p>
        <a:p>
          <a:r>
            <a:rPr lang="bg-BG" sz="2000" b="1" dirty="0" smtClean="0">
              <a:solidFill>
                <a:schemeClr val="tx1"/>
              </a:solidFill>
            </a:rPr>
            <a:t>Предприемачи;</a:t>
          </a:r>
          <a:endParaRPr lang="en-GB" sz="2000" b="1" dirty="0" smtClean="0">
            <a:solidFill>
              <a:schemeClr val="tx1"/>
            </a:solidFill>
          </a:endParaRPr>
        </a:p>
        <a:p>
          <a:r>
            <a:rPr lang="bg-BG" sz="2000" b="1" dirty="0" smtClean="0">
              <a:solidFill>
                <a:schemeClr val="tx1"/>
              </a:solidFill>
            </a:rPr>
            <a:t>Иноватори;</a:t>
          </a:r>
          <a:endParaRPr lang="en-GB" sz="2000" b="1" dirty="0" smtClean="0">
            <a:solidFill>
              <a:schemeClr val="tx1"/>
            </a:solidFill>
          </a:endParaRPr>
        </a:p>
        <a:p>
          <a:r>
            <a:rPr lang="bg-BG" sz="2000" b="1" dirty="0" smtClean="0">
              <a:solidFill>
                <a:schemeClr val="tx1"/>
              </a:solidFill>
            </a:rPr>
            <a:t>Преподаватели;</a:t>
          </a:r>
          <a:endParaRPr lang="en-GB" sz="2000" b="1" dirty="0" smtClean="0">
            <a:solidFill>
              <a:schemeClr val="tx1"/>
            </a:solidFill>
          </a:endParaRPr>
        </a:p>
        <a:p>
          <a:r>
            <a:rPr lang="bg-BG" sz="2000" b="1" dirty="0" smtClean="0">
              <a:solidFill>
                <a:schemeClr val="tx1"/>
              </a:solidFill>
            </a:rPr>
            <a:t>Докторанти, пост-докторанти, млади учени, специализанти,</a:t>
          </a:r>
          <a:endParaRPr lang="en-GB" sz="2000" b="1" dirty="0" smtClean="0">
            <a:solidFill>
              <a:schemeClr val="tx1"/>
            </a:solidFill>
          </a:endParaRPr>
        </a:p>
        <a:p>
          <a:r>
            <a:rPr lang="bg-BG" sz="2000" b="1" dirty="0" smtClean="0">
              <a:solidFill>
                <a:schemeClr val="tx1"/>
              </a:solidFill>
            </a:rPr>
            <a:t>участници в научни изследвания, студенти, ученици.</a:t>
          </a:r>
          <a:endParaRPr lang="bg-BG" sz="2000" b="1" dirty="0">
            <a:solidFill>
              <a:schemeClr val="tx1"/>
            </a:solidFill>
          </a:endParaRPr>
        </a:p>
      </dgm:t>
    </dgm:pt>
    <dgm:pt modelId="{E1F1C7C2-07D7-43AB-AC22-DE4BE997B382}" type="parTrans" cxnId="{D353D48B-E4C2-4936-98A8-CF3E4600E665}">
      <dgm:prSet/>
      <dgm:spPr/>
      <dgm:t>
        <a:bodyPr/>
        <a:lstStyle/>
        <a:p>
          <a:endParaRPr lang="bg-BG"/>
        </a:p>
      </dgm:t>
    </dgm:pt>
    <dgm:pt modelId="{B722E4BA-C13C-4802-B1EB-9DBC9167CE23}" type="sibTrans" cxnId="{D353D48B-E4C2-4936-98A8-CF3E4600E665}">
      <dgm:prSet/>
      <dgm:spPr/>
      <dgm:t>
        <a:bodyPr/>
        <a:lstStyle/>
        <a:p>
          <a:endParaRPr lang="bg-BG"/>
        </a:p>
      </dgm:t>
    </dgm:pt>
    <dgm:pt modelId="{95E818F7-0F8B-4A26-9BD6-AA37B0DE36C2}" type="pres">
      <dgm:prSet presAssocID="{B9F2F8D0-086C-44C4-A9E9-29B59ED2515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69A65D9E-A70D-409D-B420-0AC9B71A8E77}" type="pres">
      <dgm:prSet presAssocID="{4462B4D2-9B97-4650-87DD-C83D671FD38C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21F741C1-7469-4635-AFF9-FCD4F03D1C32}" type="pres">
      <dgm:prSet presAssocID="{7FBA6EAE-E7D6-4F2B-B7BA-D18FF4A7BB1D}" presName="arrow" presStyleLbl="node1" presStyleIdx="1" presStyleCnt="2" custRadScaleRad="97643" custRadScaleInc="235">
        <dgm:presLayoutVars>
          <dgm:bulletEnabled val="1"/>
        </dgm:presLayoutVars>
      </dgm:prSet>
      <dgm:spPr>
        <a:prstGeom prst="donut">
          <a:avLst/>
        </a:prstGeom>
      </dgm:spPr>
      <dgm:t>
        <a:bodyPr/>
        <a:lstStyle/>
        <a:p>
          <a:endParaRPr lang="bg-BG"/>
        </a:p>
      </dgm:t>
    </dgm:pt>
  </dgm:ptLst>
  <dgm:cxnLst>
    <dgm:cxn modelId="{DCB62C2F-2E64-4A6C-9E3E-71CF74A9B598}" srcId="{B9F2F8D0-086C-44C4-A9E9-29B59ED2515D}" destId="{4462B4D2-9B97-4650-87DD-C83D671FD38C}" srcOrd="0" destOrd="0" parTransId="{5F134F74-B006-47EA-A1F9-E77AE492F8B1}" sibTransId="{065AEE0F-49AE-4453-9CDE-4AF167B36F99}"/>
    <dgm:cxn modelId="{9DB153EF-5897-477E-8DB6-607D7D534F30}" type="presOf" srcId="{4462B4D2-9B97-4650-87DD-C83D671FD38C}" destId="{69A65D9E-A70D-409D-B420-0AC9B71A8E77}" srcOrd="0" destOrd="0" presId="urn:microsoft.com/office/officeart/2005/8/layout/arrow5"/>
    <dgm:cxn modelId="{1AE44DEE-E6A0-4AE7-A445-5348E53FF136}" type="presOf" srcId="{B9F2F8D0-086C-44C4-A9E9-29B59ED2515D}" destId="{95E818F7-0F8B-4A26-9BD6-AA37B0DE36C2}" srcOrd="0" destOrd="0" presId="urn:microsoft.com/office/officeart/2005/8/layout/arrow5"/>
    <dgm:cxn modelId="{09D4F44A-5011-4738-A2E2-FF8B026D415B}" type="presOf" srcId="{7FBA6EAE-E7D6-4F2B-B7BA-D18FF4A7BB1D}" destId="{21F741C1-7469-4635-AFF9-FCD4F03D1C32}" srcOrd="0" destOrd="0" presId="urn:microsoft.com/office/officeart/2005/8/layout/arrow5"/>
    <dgm:cxn modelId="{D353D48B-E4C2-4936-98A8-CF3E4600E665}" srcId="{B9F2F8D0-086C-44C4-A9E9-29B59ED2515D}" destId="{7FBA6EAE-E7D6-4F2B-B7BA-D18FF4A7BB1D}" srcOrd="1" destOrd="0" parTransId="{E1F1C7C2-07D7-43AB-AC22-DE4BE997B382}" sibTransId="{B722E4BA-C13C-4802-B1EB-9DBC9167CE23}"/>
    <dgm:cxn modelId="{E5DAA2C9-8D9A-4B47-9A53-99F697617646}" type="presParOf" srcId="{95E818F7-0F8B-4A26-9BD6-AA37B0DE36C2}" destId="{69A65D9E-A70D-409D-B420-0AC9B71A8E77}" srcOrd="0" destOrd="0" presId="urn:microsoft.com/office/officeart/2005/8/layout/arrow5"/>
    <dgm:cxn modelId="{97F18478-94CC-48F1-9353-4B1EF58D6B61}" type="presParOf" srcId="{95E818F7-0F8B-4A26-9BD6-AA37B0DE36C2}" destId="{21F741C1-7469-4635-AFF9-FCD4F03D1C32}" srcOrd="1" destOrd="0" presId="urn:microsoft.com/office/officeart/2005/8/layout/arrow5"/>
  </dgm:cxnLst>
  <dgm:bg>
    <a:effectLst>
      <a:outerShdw blurRad="76200" dir="13500000" sy="23000" kx="1200000" algn="br" rotWithShape="0">
        <a:prstClr val="black">
          <a:alpha val="20000"/>
        </a:prstClr>
      </a:outerShdw>
    </a:effectLst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4EC17F-AAC1-42B3-ADC8-44AB3B0375E6}" type="datetimeFigureOut">
              <a:rPr lang="en-GB" smtClean="0"/>
              <a:pPr/>
              <a:t>02/05/2017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618BAF-E754-4FAA-B803-179AB9B029C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8599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18BAF-E754-4FAA-B803-179AB9B029C6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358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18BAF-E754-4FAA-B803-179AB9B029C6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2686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18BAF-E754-4FAA-B803-179AB9B029C6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7252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bg-BG" altLang="bg-BG" smtClean="0"/>
          </a:p>
        </p:txBody>
      </p:sp>
    </p:spTree>
    <p:extLst>
      <p:ext uri="{BB962C8B-B14F-4D97-AF65-F5344CB8AC3E}">
        <p14:creationId xmlns:p14="http://schemas.microsoft.com/office/powerpoint/2010/main" val="1311429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2B358-143D-44BD-A594-8BEDE75A7160}" type="datetimeFigureOut">
              <a:rPr lang="bg-BG" smtClean="0"/>
              <a:pPr/>
              <a:t>02.05.2017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1E7713B-99BF-47F7-AC72-D4089DEE2D08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90806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2B358-143D-44BD-A594-8BEDE75A7160}" type="datetimeFigureOut">
              <a:rPr lang="bg-BG" smtClean="0"/>
              <a:pPr/>
              <a:t>02.05.2017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1E7713B-99BF-47F7-AC72-D4089DEE2D08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37696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2B358-143D-44BD-A594-8BEDE75A7160}" type="datetimeFigureOut">
              <a:rPr lang="bg-BG" smtClean="0"/>
              <a:pPr/>
              <a:t>02.05.2017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1E7713B-99BF-47F7-AC72-D4089DEE2D08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11810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2B358-143D-44BD-A594-8BEDE75A7160}" type="datetimeFigureOut">
              <a:rPr lang="bg-BG" smtClean="0"/>
              <a:pPr/>
              <a:t>02.05.2017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1E7713B-99BF-47F7-AC72-D4089DEE2D08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164215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2B358-143D-44BD-A594-8BEDE75A7160}" type="datetimeFigureOut">
              <a:rPr lang="bg-BG" smtClean="0"/>
              <a:pPr/>
              <a:t>02.05.2017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1E7713B-99BF-47F7-AC72-D4089DEE2D08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185610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2B358-143D-44BD-A594-8BEDE75A7160}" type="datetimeFigureOut">
              <a:rPr lang="bg-BG" smtClean="0"/>
              <a:pPr/>
              <a:t>02.05.2017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1E7713B-99BF-47F7-AC72-D4089DEE2D08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55808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2B358-143D-44BD-A594-8BEDE75A7160}" type="datetimeFigureOut">
              <a:rPr lang="bg-BG" smtClean="0"/>
              <a:pPr/>
              <a:t>02.05.2017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713B-99BF-47F7-AC72-D4089DEE2D08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495874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2B358-143D-44BD-A594-8BEDE75A7160}" type="datetimeFigureOut">
              <a:rPr lang="bg-BG" smtClean="0"/>
              <a:pPr/>
              <a:t>02.05.2017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713B-99BF-47F7-AC72-D4089DEE2D08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03699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2B358-143D-44BD-A594-8BEDE75A7160}" type="datetimeFigureOut">
              <a:rPr lang="bg-BG" smtClean="0"/>
              <a:pPr/>
              <a:t>02.05.2017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713B-99BF-47F7-AC72-D4089DEE2D08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3216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2B358-143D-44BD-A594-8BEDE75A7160}" type="datetimeFigureOut">
              <a:rPr lang="bg-BG" smtClean="0"/>
              <a:pPr/>
              <a:t>02.05.2017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1E7713B-99BF-47F7-AC72-D4089DEE2D08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81627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2B358-143D-44BD-A594-8BEDE75A7160}" type="datetimeFigureOut">
              <a:rPr lang="bg-BG" smtClean="0"/>
              <a:pPr/>
              <a:t>02.05.2017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1E7713B-99BF-47F7-AC72-D4089DEE2D08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41577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2B358-143D-44BD-A594-8BEDE75A7160}" type="datetimeFigureOut">
              <a:rPr lang="bg-BG" smtClean="0"/>
              <a:pPr/>
              <a:t>02.05.2017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1E7713B-99BF-47F7-AC72-D4089DEE2D08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81147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2B358-143D-44BD-A594-8BEDE75A7160}" type="datetimeFigureOut">
              <a:rPr lang="bg-BG" smtClean="0"/>
              <a:pPr/>
              <a:t>02.05.2017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713B-99BF-47F7-AC72-D4089DEE2D08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36612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2B358-143D-44BD-A594-8BEDE75A7160}" type="datetimeFigureOut">
              <a:rPr lang="bg-BG" smtClean="0"/>
              <a:pPr/>
              <a:t>02.05.2017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713B-99BF-47F7-AC72-D4089DEE2D08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77562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2B358-143D-44BD-A594-8BEDE75A7160}" type="datetimeFigureOut">
              <a:rPr lang="bg-BG" smtClean="0"/>
              <a:pPr/>
              <a:t>02.05.2017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7713B-99BF-47F7-AC72-D4089DEE2D08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30118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2B358-143D-44BD-A594-8BEDE75A7160}" type="datetimeFigureOut">
              <a:rPr lang="bg-BG" smtClean="0"/>
              <a:pPr/>
              <a:t>02.05.2017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1E7713B-99BF-47F7-AC72-D4089DEE2D08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87723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2B358-143D-44BD-A594-8BEDE75A7160}" type="datetimeFigureOut">
              <a:rPr lang="bg-BG" smtClean="0"/>
              <a:pPr/>
              <a:t>02.05.2017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1E7713B-99BF-47F7-AC72-D4089DEE2D08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11142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  <p:sldLayoutId id="2147483768" r:id="rId13"/>
    <p:sldLayoutId id="2147483769" r:id="rId14"/>
    <p:sldLayoutId id="2147483770" r:id="rId15"/>
    <p:sldLayoutId id="214748377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10" Type="http://schemas.openxmlformats.org/officeDocument/2006/relationships/image" Target="../media/image3.png"/><Relationship Id="rId4" Type="http://schemas.openxmlformats.org/officeDocument/2006/relationships/diagramLayout" Target="../diagrams/layout5.xml"/><Relationship Id="rId9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10" Type="http://schemas.openxmlformats.org/officeDocument/2006/relationships/image" Target="../media/image3.png"/><Relationship Id="rId4" Type="http://schemas.openxmlformats.org/officeDocument/2006/relationships/diagramLayout" Target="../diagrams/layout6.xml"/><Relationship Id="rId9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10" Type="http://schemas.openxmlformats.org/officeDocument/2006/relationships/image" Target="../media/image3.png"/><Relationship Id="rId4" Type="http://schemas.openxmlformats.org/officeDocument/2006/relationships/diagramLayout" Target="../diagrams/layout7.xml"/><Relationship Id="rId9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8.xml"/><Relationship Id="rId7" Type="http://schemas.openxmlformats.org/officeDocument/2006/relationships/image" Target="../media/image1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Relationship Id="rId9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http://sf.mon.b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image" Target="../media/image3.png"/><Relationship Id="rId9" Type="http://schemas.microsoft.com/office/2007/relationships/diagramDrawing" Target="../diagrams/drawing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6819" y="1773382"/>
            <a:ext cx="9043514" cy="3849206"/>
          </a:xfrm>
        </p:spPr>
        <p:txBody>
          <a:bodyPr>
            <a:normAutofit/>
          </a:bodyPr>
          <a:lstStyle/>
          <a:p>
            <a:r>
              <a:rPr lang="bg-BG" b="1" dirty="0">
                <a:solidFill>
                  <a:schemeClr val="accent2">
                    <a:lumMod val="50000"/>
                  </a:schemeClr>
                </a:solidFill>
              </a:rPr>
              <a:t>ОПЕРАЦИЯ </a:t>
            </a:r>
            <a:r>
              <a:rPr lang="bg-BG" b="1" dirty="0" smtClean="0">
                <a:solidFill>
                  <a:schemeClr val="accent2">
                    <a:lumMod val="50000"/>
                  </a:schemeClr>
                </a:solidFill>
              </a:rPr>
              <a:t>„Изгражане на </a:t>
            </a:r>
            <a:r>
              <a:rPr lang="bg-BG" b="1" dirty="0">
                <a:solidFill>
                  <a:schemeClr val="accent2">
                    <a:lumMod val="50000"/>
                  </a:schemeClr>
                </a:solidFill>
              </a:rPr>
              <a:t>регионални </a:t>
            </a:r>
            <a:r>
              <a:rPr lang="bg-BG" b="1" dirty="0" smtClean="0">
                <a:solidFill>
                  <a:schemeClr val="accent2">
                    <a:lumMod val="50000"/>
                  </a:schemeClr>
                </a:solidFill>
              </a:rPr>
              <a:t>научни центрове"</a:t>
            </a:r>
            <a:endParaRPr lang="bg-BG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4047" y="24386"/>
            <a:ext cx="3139712" cy="14143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33978" y="24386"/>
            <a:ext cx="3834716" cy="1365622"/>
          </a:xfrm>
          <a:prstGeom prst="rect">
            <a:avLst/>
          </a:prstGeom>
        </p:spPr>
      </p:pic>
      <p:pic>
        <p:nvPicPr>
          <p:cNvPr id="6" name="Picture 5" descr="http://sf.mon.bg/img/logo_edna_posoka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925" y="212835"/>
            <a:ext cx="2624138" cy="8207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1143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0945" y="1108364"/>
            <a:ext cx="9943668" cy="796636"/>
          </a:xfrm>
        </p:spPr>
        <p:txBody>
          <a:bodyPr/>
          <a:lstStyle/>
          <a:p>
            <a:pPr algn="ctr"/>
            <a:r>
              <a:rPr lang="bg-BG" b="1" dirty="0">
                <a:solidFill>
                  <a:srgbClr val="C00000"/>
                </a:solidFill>
              </a:rPr>
              <a:t>Д</a:t>
            </a:r>
            <a:r>
              <a:rPr lang="bg-BG" b="1" dirty="0" smtClean="0">
                <a:solidFill>
                  <a:srgbClr val="C00000"/>
                </a:solidFill>
              </a:rPr>
              <a:t>опустими дейности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bg-BG" sz="2000" b="1" dirty="0" smtClean="0">
                <a:solidFill>
                  <a:srgbClr val="002060"/>
                </a:solidFill>
              </a:rPr>
              <a:t>(1)</a:t>
            </a:r>
            <a:endParaRPr lang="bg-BG" sz="2000" dirty="0">
              <a:solidFill>
                <a:srgbClr val="002060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1044359"/>
              </p:ext>
            </p:extLst>
          </p:nvPr>
        </p:nvGraphicFramePr>
        <p:xfrm>
          <a:off x="858983" y="1905000"/>
          <a:ext cx="10880436" cy="4678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64047" y="24386"/>
            <a:ext cx="3139712" cy="14143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8033978" y="24386"/>
            <a:ext cx="3834716" cy="1365622"/>
          </a:xfrm>
          <a:prstGeom prst="rect">
            <a:avLst/>
          </a:prstGeom>
        </p:spPr>
      </p:pic>
      <p:pic>
        <p:nvPicPr>
          <p:cNvPr id="6" name="Picture 5" descr="http://sf.mon.bg/img/logo_edna_posoka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925" y="212835"/>
            <a:ext cx="2624138" cy="8207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2212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0945" y="1108364"/>
            <a:ext cx="9943668" cy="796636"/>
          </a:xfrm>
        </p:spPr>
        <p:txBody>
          <a:bodyPr/>
          <a:lstStyle/>
          <a:p>
            <a:pPr algn="ctr"/>
            <a:r>
              <a:rPr lang="bg-BG" b="1" dirty="0" smtClean="0">
                <a:solidFill>
                  <a:srgbClr val="C00000"/>
                </a:solidFill>
              </a:rPr>
              <a:t>Допустими дейности </a:t>
            </a:r>
            <a:r>
              <a:rPr lang="bg-BG" sz="2000" b="1" dirty="0" smtClean="0">
                <a:solidFill>
                  <a:srgbClr val="002060"/>
                </a:solidFill>
              </a:rPr>
              <a:t>(2)</a:t>
            </a:r>
            <a:endParaRPr lang="bg-BG" sz="2000" dirty="0">
              <a:solidFill>
                <a:srgbClr val="002060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1895224"/>
              </p:ext>
            </p:extLst>
          </p:nvPr>
        </p:nvGraphicFramePr>
        <p:xfrm>
          <a:off x="858983" y="1905000"/>
          <a:ext cx="10880436" cy="46873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64047" y="24386"/>
            <a:ext cx="3139712" cy="14143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8033978" y="24386"/>
            <a:ext cx="3834716" cy="1365622"/>
          </a:xfrm>
          <a:prstGeom prst="rect">
            <a:avLst/>
          </a:prstGeom>
        </p:spPr>
      </p:pic>
      <p:pic>
        <p:nvPicPr>
          <p:cNvPr id="6" name="Picture 5" descr="http://sf.mon.bg/img/logo_edna_posoka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925" y="212835"/>
            <a:ext cx="2624138" cy="8207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5924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0945" y="1108364"/>
            <a:ext cx="9943668" cy="796636"/>
          </a:xfrm>
        </p:spPr>
        <p:txBody>
          <a:bodyPr/>
          <a:lstStyle/>
          <a:p>
            <a:pPr algn="ctr"/>
            <a:r>
              <a:rPr lang="bg-BG" b="1" dirty="0">
                <a:solidFill>
                  <a:srgbClr val="C00000"/>
                </a:solidFill>
              </a:rPr>
              <a:t>Д</a:t>
            </a:r>
            <a:r>
              <a:rPr lang="bg-BG" b="1" dirty="0" smtClean="0">
                <a:solidFill>
                  <a:srgbClr val="C00000"/>
                </a:solidFill>
              </a:rPr>
              <a:t>опустими дейности </a:t>
            </a:r>
            <a:r>
              <a:rPr lang="bg-BG" sz="2000" b="1" dirty="0" smtClean="0">
                <a:solidFill>
                  <a:srgbClr val="002060"/>
                </a:solidFill>
              </a:rPr>
              <a:t>(3)</a:t>
            </a:r>
            <a:endParaRPr lang="bg-BG" sz="2000" dirty="0">
              <a:solidFill>
                <a:srgbClr val="002060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126983"/>
              </p:ext>
            </p:extLst>
          </p:nvPr>
        </p:nvGraphicFramePr>
        <p:xfrm>
          <a:off x="858983" y="1905000"/>
          <a:ext cx="10880436" cy="45512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64047" y="24386"/>
            <a:ext cx="3139712" cy="14143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8033978" y="24386"/>
            <a:ext cx="3834716" cy="1365622"/>
          </a:xfrm>
          <a:prstGeom prst="rect">
            <a:avLst/>
          </a:prstGeom>
        </p:spPr>
      </p:pic>
      <p:pic>
        <p:nvPicPr>
          <p:cNvPr id="6" name="Picture 5" descr="http://sf.mon.bg/img/logo_edna_posoka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925" y="212835"/>
            <a:ext cx="2624138" cy="8207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9950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798000596"/>
              </p:ext>
            </p:extLst>
          </p:nvPr>
        </p:nvGraphicFramePr>
        <p:xfrm>
          <a:off x="2004292" y="1810327"/>
          <a:ext cx="9504218" cy="44888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64047" y="24386"/>
            <a:ext cx="3139712" cy="14143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033978" y="24386"/>
            <a:ext cx="3834716" cy="1365622"/>
          </a:xfrm>
          <a:prstGeom prst="rect">
            <a:avLst/>
          </a:prstGeom>
        </p:spPr>
      </p:pic>
      <p:pic>
        <p:nvPicPr>
          <p:cNvPr id="6" name="Picture 5" descr="http://sf.mon.bg/img/logo_edna_posoka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925" y="212835"/>
            <a:ext cx="2624138" cy="8207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9291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2589212" y="1318929"/>
            <a:ext cx="8911687" cy="409462"/>
          </a:xfrm>
        </p:spPr>
        <p:txBody>
          <a:bodyPr>
            <a:normAutofit fontScale="90000"/>
          </a:bodyPr>
          <a:lstStyle/>
          <a:p>
            <a:r>
              <a:rPr lang="bg-BG" b="1" dirty="0" smtClean="0">
                <a:solidFill>
                  <a:srgbClr val="C00000"/>
                </a:solidFill>
              </a:rPr>
              <a:t>Допустими разходи </a:t>
            </a:r>
            <a:r>
              <a:rPr lang="bg-BG" sz="2200" b="1" dirty="0" smtClean="0">
                <a:solidFill>
                  <a:srgbClr val="002060"/>
                </a:solidFill>
              </a:rPr>
              <a:t>(1)</a:t>
            </a:r>
            <a:r>
              <a:rPr lang="bg-BG" dirty="0" smtClean="0"/>
              <a:t>:</a:t>
            </a:r>
            <a:endParaRPr lang="bg-B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4047" y="24386"/>
            <a:ext cx="3139712" cy="14143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33978" y="24386"/>
            <a:ext cx="3834716" cy="1365622"/>
          </a:xfrm>
          <a:prstGeom prst="rect">
            <a:avLst/>
          </a:prstGeom>
        </p:spPr>
      </p:pic>
      <p:pic>
        <p:nvPicPr>
          <p:cNvPr id="6" name="Picture 5" descr="http://sf.mon.bg/img/logo_edna_posoka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925" y="212835"/>
            <a:ext cx="2624138" cy="8207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None/>
            </a:pPr>
            <a:endParaRPr lang="bg-BG" sz="1100" dirty="0" smtClean="0"/>
          </a:p>
          <a:p>
            <a:pPr lvl="0" algn="just"/>
            <a:r>
              <a:rPr lang="bg-BG" sz="2000" b="1" dirty="0" smtClean="0">
                <a:solidFill>
                  <a:srgbClr val="002060"/>
                </a:solidFill>
              </a:rPr>
              <a:t>консултантски услуги за подготовката на </a:t>
            </a:r>
            <a:r>
              <a:rPr lang="bg-BG" sz="2000" b="1" dirty="0">
                <a:solidFill>
                  <a:srgbClr val="002060"/>
                </a:solidFill>
              </a:rPr>
              <a:t>инвестиционен проект.</a:t>
            </a:r>
          </a:p>
          <a:p>
            <a:pPr lvl="0" algn="just"/>
            <a:r>
              <a:rPr lang="bg-BG" sz="2000" b="1" dirty="0" smtClean="0">
                <a:solidFill>
                  <a:srgbClr val="002060"/>
                </a:solidFill>
              </a:rPr>
              <a:t>изготвяне на документация </a:t>
            </a:r>
            <a:r>
              <a:rPr lang="bg-BG" sz="2000" b="1" dirty="0">
                <a:solidFill>
                  <a:srgbClr val="002060"/>
                </a:solidFill>
              </a:rPr>
              <a:t>за проектиране, изграждане, разрешаване на строежа и въвеждане в експлоатация на инфраструктурите</a:t>
            </a:r>
          </a:p>
          <a:p>
            <a:pPr lvl="0" algn="just"/>
            <a:r>
              <a:rPr lang="bg-BG" sz="2000" b="1" dirty="0" smtClean="0">
                <a:solidFill>
                  <a:srgbClr val="002060"/>
                </a:solidFill>
              </a:rPr>
              <a:t>организация </a:t>
            </a:r>
            <a:r>
              <a:rPr lang="bg-BG" sz="2000" b="1" dirty="0">
                <a:solidFill>
                  <a:srgbClr val="002060"/>
                </a:solidFill>
              </a:rPr>
              <a:t>и управление - </a:t>
            </a:r>
            <a:r>
              <a:rPr lang="bg-BG" sz="2000" b="1" dirty="0">
                <a:solidFill>
                  <a:srgbClr val="C00000"/>
                </a:solidFill>
              </a:rPr>
              <a:t>до 10% </a:t>
            </a:r>
            <a:r>
              <a:rPr lang="bg-BG" sz="2000" b="1" dirty="0">
                <a:solidFill>
                  <a:srgbClr val="002060"/>
                </a:solidFill>
              </a:rPr>
              <a:t>от общите допустими разходи по проекта;</a:t>
            </a:r>
          </a:p>
          <a:p>
            <a:pPr lvl="0" algn="just"/>
            <a:r>
              <a:rPr lang="bg-BG" sz="2000" b="1" dirty="0" smtClean="0">
                <a:solidFill>
                  <a:srgbClr val="002060"/>
                </a:solidFill>
              </a:rPr>
              <a:t>строително-монтажни </a:t>
            </a:r>
            <a:r>
              <a:rPr lang="bg-BG" sz="2000" b="1" dirty="0">
                <a:solidFill>
                  <a:srgbClr val="002060"/>
                </a:solidFill>
              </a:rPr>
              <a:t>работи (СМР)</a:t>
            </a:r>
          </a:p>
          <a:p>
            <a:pPr lvl="0" algn="just"/>
            <a:r>
              <a:rPr lang="bg-BG" sz="2000" b="1" dirty="0" smtClean="0">
                <a:solidFill>
                  <a:srgbClr val="002060"/>
                </a:solidFill>
              </a:rPr>
              <a:t>закупуване </a:t>
            </a:r>
            <a:r>
              <a:rPr lang="bg-BG" sz="2000" b="1" dirty="0">
                <a:solidFill>
                  <a:srgbClr val="002060"/>
                </a:solidFill>
              </a:rPr>
              <a:t>и модернизиране на </a:t>
            </a:r>
            <a:r>
              <a:rPr lang="bg-BG" sz="2000" b="1" dirty="0" smtClean="0">
                <a:solidFill>
                  <a:srgbClr val="002060"/>
                </a:solidFill>
              </a:rPr>
              <a:t>оборудване за анализи, </a:t>
            </a:r>
            <a:r>
              <a:rPr lang="bg-BG" sz="2000" b="1" dirty="0">
                <a:solidFill>
                  <a:srgbClr val="002060"/>
                </a:solidFill>
              </a:rPr>
              <a:t>изпитване и дизайн. </a:t>
            </a:r>
            <a:endParaRPr lang="bg-BG" sz="20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564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2589212" y="1318929"/>
            <a:ext cx="8911687" cy="409462"/>
          </a:xfrm>
        </p:spPr>
        <p:txBody>
          <a:bodyPr>
            <a:normAutofit fontScale="90000"/>
          </a:bodyPr>
          <a:lstStyle/>
          <a:p>
            <a:r>
              <a:rPr lang="bg-BG" b="1" dirty="0" smtClean="0">
                <a:solidFill>
                  <a:srgbClr val="C00000"/>
                </a:solidFill>
              </a:rPr>
              <a:t>Допустими разходи за </a:t>
            </a:r>
            <a:r>
              <a:rPr lang="bg-BG" sz="2200" b="1" dirty="0" smtClean="0">
                <a:solidFill>
                  <a:srgbClr val="002060"/>
                </a:solidFill>
              </a:rPr>
              <a:t>(2)</a:t>
            </a:r>
            <a:r>
              <a:rPr lang="bg-BG" dirty="0" smtClean="0"/>
              <a:t>:</a:t>
            </a:r>
            <a:endParaRPr lang="bg-B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4047" y="24386"/>
            <a:ext cx="3139712" cy="14143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33978" y="24386"/>
            <a:ext cx="3834716" cy="1365622"/>
          </a:xfrm>
          <a:prstGeom prst="rect">
            <a:avLst/>
          </a:prstGeom>
        </p:spPr>
      </p:pic>
      <p:pic>
        <p:nvPicPr>
          <p:cNvPr id="6" name="Picture 5" descr="http://sf.mon.bg/img/logo_edna_posoka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925" y="212835"/>
            <a:ext cx="2624138" cy="8207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511040"/>
          </a:xfrm>
        </p:spPr>
        <p:txBody>
          <a:bodyPr>
            <a:normAutofit fontScale="85000" lnSpcReduction="10000"/>
          </a:bodyPr>
          <a:lstStyle/>
          <a:p>
            <a:pPr lvl="0" algn="just"/>
            <a:r>
              <a:rPr lang="bg-BG" sz="2000" b="1" dirty="0" smtClean="0">
                <a:solidFill>
                  <a:srgbClr val="002060"/>
                </a:solidFill>
              </a:rPr>
              <a:t>обучение </a:t>
            </a:r>
            <a:r>
              <a:rPr lang="bg-BG" sz="2000" b="1" dirty="0">
                <a:solidFill>
                  <a:srgbClr val="002060"/>
                </a:solidFill>
              </a:rPr>
              <a:t>на лаборанти, инженери и млади учени и за </a:t>
            </a:r>
            <a:r>
              <a:rPr lang="bg-BG" sz="2000" b="1" dirty="0" smtClean="0">
                <a:solidFill>
                  <a:srgbClr val="002060"/>
                </a:solidFill>
              </a:rPr>
              <a:t>специализации;</a:t>
            </a:r>
            <a:endParaRPr lang="bg-BG" sz="2000" b="1" dirty="0">
              <a:solidFill>
                <a:srgbClr val="002060"/>
              </a:solidFill>
            </a:endParaRPr>
          </a:p>
          <a:p>
            <a:pPr lvl="0" algn="just"/>
            <a:r>
              <a:rPr lang="bg-BG" sz="2000" b="1" dirty="0" smtClean="0">
                <a:solidFill>
                  <a:srgbClr val="002060"/>
                </a:solidFill>
              </a:rPr>
              <a:t>обмен </a:t>
            </a:r>
            <a:r>
              <a:rPr lang="bg-BG" sz="2000" b="1" dirty="0">
                <a:solidFill>
                  <a:srgbClr val="002060"/>
                </a:solidFill>
              </a:rPr>
              <a:t>на персонал от екипа на проекта и бизнес структури от региона; </a:t>
            </a:r>
          </a:p>
          <a:p>
            <a:pPr lvl="0" algn="just"/>
            <a:r>
              <a:rPr lang="bg-BG" sz="2000" b="1" dirty="0" smtClean="0">
                <a:solidFill>
                  <a:srgbClr val="002060"/>
                </a:solidFill>
              </a:rPr>
              <a:t>командировки - участие </a:t>
            </a:r>
            <a:r>
              <a:rPr lang="bg-BG" sz="2000" b="1" dirty="0">
                <a:solidFill>
                  <a:srgbClr val="002060"/>
                </a:solidFill>
              </a:rPr>
              <a:t>в </a:t>
            </a:r>
            <a:r>
              <a:rPr lang="bg-BG" sz="2000" b="1" dirty="0" smtClean="0">
                <a:solidFill>
                  <a:srgbClr val="002060"/>
                </a:solidFill>
              </a:rPr>
              <a:t>тематични обучения</a:t>
            </a:r>
            <a:r>
              <a:rPr lang="bg-BG" sz="2000" b="1" dirty="0">
                <a:solidFill>
                  <a:srgbClr val="002060"/>
                </a:solidFill>
              </a:rPr>
              <a:t>, международни </a:t>
            </a:r>
            <a:r>
              <a:rPr lang="bg-BG" sz="2000" b="1" dirty="0" smtClean="0">
                <a:solidFill>
                  <a:srgbClr val="002060"/>
                </a:solidFill>
              </a:rPr>
              <a:t>конференции; </a:t>
            </a:r>
            <a:endParaRPr lang="bg-BG" sz="2000" b="1" dirty="0">
              <a:solidFill>
                <a:srgbClr val="002060"/>
              </a:solidFill>
            </a:endParaRPr>
          </a:p>
          <a:p>
            <a:pPr lvl="0" algn="just"/>
            <a:r>
              <a:rPr lang="bg-BG" sz="2000" b="1" dirty="0" smtClean="0">
                <a:solidFill>
                  <a:srgbClr val="002060"/>
                </a:solidFill>
              </a:rPr>
              <a:t>закупуване </a:t>
            </a:r>
            <a:r>
              <a:rPr lang="bg-BG" sz="2000" b="1" dirty="0">
                <a:solidFill>
                  <a:srgbClr val="002060"/>
                </a:solidFill>
              </a:rPr>
              <a:t>на материали и </a:t>
            </a:r>
            <a:r>
              <a:rPr lang="bg-BG" sz="2000" b="1" dirty="0" smtClean="0">
                <a:solidFill>
                  <a:srgbClr val="002060"/>
                </a:solidFill>
              </a:rPr>
              <a:t>консумативи за изследователските дейности;</a:t>
            </a:r>
            <a:endParaRPr lang="bg-BG" sz="2000" b="1" dirty="0">
              <a:solidFill>
                <a:srgbClr val="002060"/>
              </a:solidFill>
            </a:endParaRPr>
          </a:p>
          <a:p>
            <a:pPr lvl="0" algn="just"/>
            <a:r>
              <a:rPr lang="bg-BG" sz="2000" b="1" dirty="0">
                <a:solidFill>
                  <a:srgbClr val="002060"/>
                </a:solidFill>
              </a:rPr>
              <a:t>д</a:t>
            </a:r>
            <a:r>
              <a:rPr lang="bg-BG" sz="2000" b="1" dirty="0" smtClean="0">
                <a:solidFill>
                  <a:srgbClr val="002060"/>
                </a:solidFill>
              </a:rPr>
              <a:t>руги </a:t>
            </a:r>
            <a:r>
              <a:rPr lang="bg-BG" sz="2000" b="1" dirty="0">
                <a:solidFill>
                  <a:srgbClr val="002060"/>
                </a:solidFill>
              </a:rPr>
              <a:t>преки </a:t>
            </a:r>
            <a:r>
              <a:rPr lang="bg-BG" sz="2000" b="1" dirty="0" smtClean="0">
                <a:solidFill>
                  <a:srgbClr val="002060"/>
                </a:solidFill>
              </a:rPr>
              <a:t>разходи -  </a:t>
            </a:r>
            <a:r>
              <a:rPr lang="bg-BG" sz="2000" b="1" dirty="0">
                <a:solidFill>
                  <a:srgbClr val="002060"/>
                </a:solidFill>
              </a:rPr>
              <a:t>публикуване на научни статии, </a:t>
            </a:r>
            <a:r>
              <a:rPr lang="bg-BG" sz="2000" b="1" dirty="0" smtClean="0">
                <a:solidFill>
                  <a:srgbClr val="002060"/>
                </a:solidFill>
              </a:rPr>
              <a:t>защита </a:t>
            </a:r>
            <a:r>
              <a:rPr lang="bg-BG" sz="2000" b="1" dirty="0">
                <a:solidFill>
                  <a:srgbClr val="002060"/>
                </a:solidFill>
              </a:rPr>
              <a:t>на </a:t>
            </a:r>
            <a:r>
              <a:rPr lang="bg-BG" sz="2000" b="1" dirty="0" smtClean="0">
                <a:solidFill>
                  <a:srgbClr val="002060"/>
                </a:solidFill>
              </a:rPr>
              <a:t>интелектуална собственост и </a:t>
            </a:r>
            <a:r>
              <a:rPr lang="bg-BG" sz="2000" b="1" dirty="0">
                <a:solidFill>
                  <a:srgbClr val="002060"/>
                </a:solidFill>
              </a:rPr>
              <a:t>иновативните концепции, </a:t>
            </a:r>
            <a:r>
              <a:rPr lang="bg-BG" sz="2000" b="1" dirty="0" smtClean="0">
                <a:solidFill>
                  <a:srgbClr val="002060"/>
                </a:solidFill>
              </a:rPr>
              <a:t>за </a:t>
            </a:r>
            <a:r>
              <a:rPr lang="bg-BG" sz="2000" b="1" dirty="0" err="1" smtClean="0">
                <a:solidFill>
                  <a:srgbClr val="002060"/>
                </a:solidFill>
              </a:rPr>
              <a:t>комерсиализация</a:t>
            </a:r>
            <a:r>
              <a:rPr lang="bg-BG" sz="2000" b="1" dirty="0" smtClean="0">
                <a:solidFill>
                  <a:srgbClr val="002060"/>
                </a:solidFill>
              </a:rPr>
              <a:t>  и разпространение на научни резултати, за </a:t>
            </a:r>
            <a:r>
              <a:rPr lang="bg-BG" sz="2000" b="1" dirty="0">
                <a:solidFill>
                  <a:srgbClr val="002060"/>
                </a:solidFill>
              </a:rPr>
              <a:t>организиране на семинари и </a:t>
            </a:r>
            <a:r>
              <a:rPr lang="bg-BG" sz="2000" b="1" dirty="0" smtClean="0">
                <a:solidFill>
                  <a:srgbClr val="002060"/>
                </a:solidFill>
              </a:rPr>
              <a:t>конференции и </a:t>
            </a:r>
            <a:r>
              <a:rPr lang="bg-BG" sz="2000" b="1" dirty="0">
                <a:solidFill>
                  <a:srgbClr val="002060"/>
                </a:solidFill>
              </a:rPr>
              <a:t>др</a:t>
            </a:r>
            <a:r>
              <a:rPr lang="bg-BG" sz="2000" b="1" dirty="0" smtClean="0">
                <a:solidFill>
                  <a:srgbClr val="002060"/>
                </a:solidFill>
              </a:rPr>
              <a:t>.;</a:t>
            </a:r>
            <a:endParaRPr lang="bg-BG" sz="2000" b="1" dirty="0">
              <a:solidFill>
                <a:srgbClr val="002060"/>
              </a:solidFill>
            </a:endParaRPr>
          </a:p>
          <a:p>
            <a:pPr lvl="0" algn="just"/>
            <a:r>
              <a:rPr lang="bg-BG" sz="2000" b="1" dirty="0" smtClean="0">
                <a:solidFill>
                  <a:srgbClr val="002060"/>
                </a:solidFill>
              </a:rPr>
              <a:t>дълготрайни </a:t>
            </a:r>
            <a:r>
              <a:rPr lang="bg-BG" sz="2000" b="1" dirty="0">
                <a:solidFill>
                  <a:srgbClr val="002060"/>
                </a:solidFill>
              </a:rPr>
              <a:t>нематериални активи;</a:t>
            </a:r>
          </a:p>
          <a:p>
            <a:pPr lvl="0" algn="just"/>
            <a:r>
              <a:rPr lang="bg-BG" sz="2000" b="1" dirty="0" smtClean="0">
                <a:solidFill>
                  <a:srgbClr val="002060"/>
                </a:solidFill>
              </a:rPr>
              <a:t>текуща </a:t>
            </a:r>
            <a:r>
              <a:rPr lang="bg-BG" sz="2000" b="1" dirty="0">
                <a:solidFill>
                  <a:srgbClr val="002060"/>
                </a:solidFill>
              </a:rPr>
              <a:t>издръжка: максималният размер на разходите не трябва да </a:t>
            </a:r>
            <a:r>
              <a:rPr lang="bg-BG" sz="2000" b="1" dirty="0">
                <a:solidFill>
                  <a:srgbClr val="C00000"/>
                </a:solidFill>
              </a:rPr>
              <a:t>надвишава 5%</a:t>
            </a:r>
            <a:r>
              <a:rPr lang="bg-BG" sz="2000" b="1" dirty="0">
                <a:solidFill>
                  <a:srgbClr val="002060"/>
                </a:solidFill>
              </a:rPr>
              <a:t> от общите преки разходи. </a:t>
            </a:r>
          </a:p>
          <a:p>
            <a:pPr lvl="0" algn="just"/>
            <a:r>
              <a:rPr lang="bg-BG" sz="2000" b="1" dirty="0" smtClean="0">
                <a:solidFill>
                  <a:srgbClr val="002060"/>
                </a:solidFill>
              </a:rPr>
              <a:t>невъзстановим </a:t>
            </a:r>
            <a:r>
              <a:rPr lang="bg-BG" sz="2000" b="1" dirty="0">
                <a:solidFill>
                  <a:srgbClr val="002060"/>
                </a:solidFill>
              </a:rPr>
              <a:t>ДДС.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3309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2589212" y="1021404"/>
            <a:ext cx="8911687" cy="706987"/>
          </a:xfrm>
        </p:spPr>
        <p:txBody>
          <a:bodyPr>
            <a:normAutofit/>
          </a:bodyPr>
          <a:lstStyle/>
          <a:p>
            <a:r>
              <a:rPr lang="bg-BG" b="1" dirty="0" smtClean="0">
                <a:solidFill>
                  <a:srgbClr val="C00000"/>
                </a:solidFill>
              </a:rPr>
              <a:t>Допустими разходи за </a:t>
            </a:r>
            <a:r>
              <a:rPr lang="bg-BG" sz="2200" b="1" dirty="0" smtClean="0">
                <a:solidFill>
                  <a:srgbClr val="002060"/>
                </a:solidFill>
              </a:rPr>
              <a:t>(3):</a:t>
            </a:r>
            <a:endParaRPr lang="bg-BG" sz="2200" b="1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4047" y="24386"/>
            <a:ext cx="3139712" cy="14143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33978" y="24386"/>
            <a:ext cx="3834716" cy="1365622"/>
          </a:xfrm>
          <a:prstGeom prst="rect">
            <a:avLst/>
          </a:prstGeom>
        </p:spPr>
      </p:pic>
      <p:pic>
        <p:nvPicPr>
          <p:cNvPr id="6" name="Picture 5" descr="http://sf.mon.bg/img/logo_edna_posoka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925" y="212835"/>
            <a:ext cx="2624138" cy="8207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97668" y="1536970"/>
            <a:ext cx="10706944" cy="5107670"/>
          </a:xfrm>
        </p:spPr>
        <p:txBody>
          <a:bodyPr>
            <a:normAutofit fontScale="32500" lnSpcReduction="20000"/>
          </a:bodyPr>
          <a:lstStyle/>
          <a:p>
            <a:pPr lvl="0"/>
            <a:endParaRPr lang="bg-BG" sz="1200" b="1" dirty="0" smtClean="0"/>
          </a:p>
          <a:p>
            <a:pPr lvl="0"/>
            <a:r>
              <a:rPr lang="bg-BG" sz="5500" b="1" dirty="0" smtClean="0">
                <a:solidFill>
                  <a:srgbClr val="002060"/>
                </a:solidFill>
              </a:rPr>
              <a:t>закупуване на ново оборудване за пилотни лаборатории и </a:t>
            </a:r>
            <a:r>
              <a:rPr lang="bg-BG" sz="5500" b="1" dirty="0" smtClean="0">
                <a:solidFill>
                  <a:srgbClr val="C00000"/>
                </a:solidFill>
              </a:rPr>
              <a:t>лаборатории за създаване на прототипи за „обучение чрез правене“</a:t>
            </a:r>
            <a:r>
              <a:rPr lang="bg-BG" sz="5500" b="1" dirty="0" smtClean="0"/>
              <a:t> </a:t>
            </a:r>
            <a:r>
              <a:rPr lang="bg-BG" sz="5500" b="1" dirty="0" smtClean="0">
                <a:solidFill>
                  <a:srgbClr val="002060"/>
                </a:solidFill>
              </a:rPr>
              <a:t>на специалисти, които представляват интерес за фирмите от региона.</a:t>
            </a:r>
          </a:p>
          <a:p>
            <a:pPr lvl="0"/>
            <a:r>
              <a:rPr lang="bg-BG" sz="5500" b="1" dirty="0" smtClean="0">
                <a:solidFill>
                  <a:srgbClr val="002060"/>
                </a:solidFill>
              </a:rPr>
              <a:t>извършването на пилотни научноизследователски проекти.</a:t>
            </a:r>
          </a:p>
          <a:p>
            <a:pPr lvl="0"/>
            <a:r>
              <a:rPr lang="bg-BG" sz="5500" b="1" dirty="0" smtClean="0">
                <a:solidFill>
                  <a:srgbClr val="002060"/>
                </a:solidFill>
              </a:rPr>
              <a:t>възнаграждение на персонал – изследователи, технически и друг помощен персонал, които пряко участват в дейностите за изпълнение на научни изследвания, анализ, изпитване и дизайн.</a:t>
            </a:r>
          </a:p>
          <a:p>
            <a:r>
              <a:rPr lang="bg-BG" sz="5500" b="1" dirty="0">
                <a:solidFill>
                  <a:srgbClr val="002060"/>
                </a:solidFill>
              </a:rPr>
              <a:t>п</a:t>
            </a:r>
            <a:r>
              <a:rPr lang="bg-BG" sz="5500" b="1" dirty="0" smtClean="0">
                <a:solidFill>
                  <a:srgbClr val="002060"/>
                </a:solidFill>
              </a:rPr>
              <a:t>ринос в натура – сгради, оборудване, труд, материали.</a:t>
            </a:r>
            <a:endParaRPr lang="bg-BG" sz="5500" b="1" dirty="0">
              <a:solidFill>
                <a:srgbClr val="002060"/>
              </a:solidFill>
            </a:endParaRPr>
          </a:p>
          <a:p>
            <a:pPr lvl="0"/>
            <a:r>
              <a:rPr lang="bg-BG" sz="5500" b="1" dirty="0" smtClean="0">
                <a:solidFill>
                  <a:srgbClr val="002060"/>
                </a:solidFill>
              </a:rPr>
              <a:t>публичност </a:t>
            </a:r>
            <a:r>
              <a:rPr lang="bg-BG" sz="5500" b="1" dirty="0">
                <a:solidFill>
                  <a:srgbClr val="002060"/>
                </a:solidFill>
              </a:rPr>
              <a:t>и визуализация – </a:t>
            </a:r>
            <a:r>
              <a:rPr lang="bg-BG" sz="5500" b="1" dirty="0">
                <a:solidFill>
                  <a:srgbClr val="C00000"/>
                </a:solidFill>
              </a:rPr>
              <a:t>до 2 на сто </a:t>
            </a:r>
            <a:r>
              <a:rPr lang="bg-BG" sz="5500" b="1" dirty="0">
                <a:solidFill>
                  <a:srgbClr val="002060"/>
                </a:solidFill>
              </a:rPr>
              <a:t>от общите допустими разходи за операции, при които размерът на финансовата подкрепа не превишава левовата равностойност</a:t>
            </a:r>
            <a:r>
              <a:rPr lang="bg-BG" sz="5500" b="1" dirty="0"/>
              <a:t> </a:t>
            </a:r>
            <a:r>
              <a:rPr lang="bg-BG" sz="5500" b="1" dirty="0">
                <a:solidFill>
                  <a:srgbClr val="C00000"/>
                </a:solidFill>
              </a:rPr>
              <a:t>на 100 000 евро</a:t>
            </a:r>
            <a:r>
              <a:rPr lang="bg-BG" sz="5500" b="1" dirty="0"/>
              <a:t>, </a:t>
            </a:r>
            <a:r>
              <a:rPr lang="bg-BG" sz="5500" b="1" dirty="0">
                <a:solidFill>
                  <a:srgbClr val="002060"/>
                </a:solidFill>
              </a:rPr>
              <a:t>и</a:t>
            </a:r>
            <a:r>
              <a:rPr lang="bg-BG" sz="5500" b="1" dirty="0"/>
              <a:t> </a:t>
            </a:r>
            <a:r>
              <a:rPr lang="bg-BG" sz="5500" b="1" dirty="0">
                <a:solidFill>
                  <a:srgbClr val="C00000"/>
                </a:solidFill>
              </a:rPr>
              <a:t>до 1 на сто </a:t>
            </a:r>
            <a:r>
              <a:rPr lang="bg-BG" sz="5500" b="1" dirty="0">
                <a:solidFill>
                  <a:srgbClr val="002060"/>
                </a:solidFill>
              </a:rPr>
              <a:t>от общите допустими разходи </a:t>
            </a:r>
            <a:r>
              <a:rPr lang="bg-BG" sz="5500" b="1" dirty="0">
                <a:solidFill>
                  <a:srgbClr val="C00000"/>
                </a:solidFill>
              </a:rPr>
              <a:t>на всички останали операции</a:t>
            </a:r>
            <a:r>
              <a:rPr lang="bg-BG" sz="5500" b="1" dirty="0">
                <a:solidFill>
                  <a:srgbClr val="002060"/>
                </a:solidFill>
              </a:rPr>
              <a:t>;</a:t>
            </a:r>
          </a:p>
          <a:p>
            <a:pPr lvl="0"/>
            <a:r>
              <a:rPr lang="bg-BG" sz="5500" b="1" dirty="0" smtClean="0">
                <a:solidFill>
                  <a:srgbClr val="C00000"/>
                </a:solidFill>
              </a:rPr>
              <a:t>покупка </a:t>
            </a:r>
            <a:r>
              <a:rPr lang="bg-BG" sz="5500" b="1" dirty="0">
                <a:solidFill>
                  <a:srgbClr val="C00000"/>
                </a:solidFill>
              </a:rPr>
              <a:t>на застроен недвижим имот </a:t>
            </a:r>
            <a:r>
              <a:rPr lang="bg-BG" sz="5500" b="1" dirty="0">
                <a:solidFill>
                  <a:srgbClr val="002060"/>
                </a:solidFill>
              </a:rPr>
              <a:t>- закупуването на незастроени и застроени земи е допустимо </a:t>
            </a:r>
            <a:r>
              <a:rPr lang="bg-BG" sz="5500" b="1" dirty="0">
                <a:solidFill>
                  <a:srgbClr val="C00000"/>
                </a:solidFill>
              </a:rPr>
              <a:t>на стойност до 10 на сто </a:t>
            </a:r>
            <a:r>
              <a:rPr lang="bg-BG" sz="5500" b="1" dirty="0">
                <a:solidFill>
                  <a:srgbClr val="002060"/>
                </a:solidFill>
              </a:rPr>
              <a:t>от общите допустими разходи за съответната операция.</a:t>
            </a:r>
          </a:p>
          <a:p>
            <a:pPr lvl="0"/>
            <a:r>
              <a:rPr lang="bg-BG" sz="5500" b="1" dirty="0" smtClean="0">
                <a:solidFill>
                  <a:srgbClr val="002060"/>
                </a:solidFill>
              </a:rPr>
              <a:t>застраховки </a:t>
            </a:r>
            <a:r>
              <a:rPr lang="bg-BG" sz="5500" b="1" dirty="0">
                <a:solidFill>
                  <a:srgbClr val="002060"/>
                </a:solidFill>
              </a:rPr>
              <a:t>на придобитите в резултат на дейността дълготрайни материални активи.</a:t>
            </a:r>
          </a:p>
          <a:p>
            <a:r>
              <a:rPr lang="bg-BG" sz="5500" b="1" dirty="0" smtClean="0">
                <a:solidFill>
                  <a:srgbClr val="002060"/>
                </a:solidFill>
              </a:rPr>
              <a:t>одит</a:t>
            </a:r>
            <a:r>
              <a:rPr lang="bg-BG" sz="5500" b="1" dirty="0">
                <a:solidFill>
                  <a:srgbClr val="002060"/>
                </a:solidFill>
              </a:rPr>
              <a:t>.</a:t>
            </a:r>
            <a:endParaRPr lang="en-GB" sz="55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304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4047" y="24386"/>
            <a:ext cx="3139712" cy="14143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33978" y="24386"/>
            <a:ext cx="3834716" cy="1365622"/>
          </a:xfrm>
          <a:prstGeom prst="rect">
            <a:avLst/>
          </a:prstGeom>
        </p:spPr>
      </p:pic>
      <p:pic>
        <p:nvPicPr>
          <p:cNvPr id="6" name="Picture 5" descr="http://sf.mon.bg/img/logo_edna_posoka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925" y="212835"/>
            <a:ext cx="2624138" cy="8207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3903" y="1190326"/>
            <a:ext cx="9597435" cy="716851"/>
          </a:xfrm>
        </p:spPr>
        <p:txBody>
          <a:bodyPr/>
          <a:lstStyle/>
          <a:p>
            <a:pPr algn="ctr"/>
            <a:r>
              <a:rPr lang="bg-BG" b="1" dirty="0" smtClean="0">
                <a:solidFill>
                  <a:srgbClr val="C00000"/>
                </a:solidFill>
              </a:rPr>
              <a:t>ИНДИКАТОРИ за ПРОДУКТ:</a:t>
            </a:r>
            <a:endParaRPr lang="bg-B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476206"/>
          </a:xfrm>
        </p:spPr>
        <p:txBody>
          <a:bodyPr>
            <a:normAutofit/>
          </a:bodyPr>
          <a:lstStyle/>
          <a:p>
            <a:pPr lvl="0"/>
            <a:endParaRPr lang="bg-BG" sz="2000" dirty="0" smtClean="0"/>
          </a:p>
          <a:p>
            <a:pPr lvl="0"/>
            <a:r>
              <a:rPr lang="bg-BG" sz="2400" b="1" dirty="0" smtClean="0">
                <a:solidFill>
                  <a:srgbClr val="002060"/>
                </a:solidFill>
              </a:rPr>
              <a:t>Изследователи</a:t>
            </a:r>
            <a:r>
              <a:rPr lang="bg-BG" sz="2400" b="1" dirty="0">
                <a:solidFill>
                  <a:srgbClr val="002060"/>
                </a:solidFill>
              </a:rPr>
              <a:t>, работещи в подобрени структури на научноизследователската инфраструктура извън София - </a:t>
            </a:r>
            <a:r>
              <a:rPr lang="bg-BG" sz="2400" b="1" dirty="0">
                <a:solidFill>
                  <a:srgbClr val="FF0000"/>
                </a:solidFill>
              </a:rPr>
              <a:t>200</a:t>
            </a:r>
          </a:p>
          <a:p>
            <a:pPr lvl="0"/>
            <a:r>
              <a:rPr lang="bg-BG" sz="2400" b="1" dirty="0">
                <a:solidFill>
                  <a:srgbClr val="002060"/>
                </a:solidFill>
              </a:rPr>
              <a:t>Брой предприятия, които си сътрудничат с научноизследователски институции - </a:t>
            </a:r>
            <a:r>
              <a:rPr lang="bg-BG" sz="2400" b="1" dirty="0">
                <a:solidFill>
                  <a:srgbClr val="FF0000"/>
                </a:solidFill>
              </a:rPr>
              <a:t>100</a:t>
            </a:r>
          </a:p>
          <a:p>
            <a:r>
              <a:rPr lang="bg-BG" sz="2400" b="1" dirty="0">
                <a:solidFill>
                  <a:srgbClr val="002060"/>
                </a:solidFill>
              </a:rPr>
              <a:t>Брой обновени инфраструктури - </a:t>
            </a:r>
            <a:r>
              <a:rPr lang="bg-BG" sz="2400" b="1" dirty="0">
                <a:solidFill>
                  <a:srgbClr val="FF0000"/>
                </a:solidFill>
              </a:rPr>
              <a:t>20</a:t>
            </a:r>
            <a:endParaRPr lang="en-GB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582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4047" y="24386"/>
            <a:ext cx="3139712" cy="14143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33978" y="24386"/>
            <a:ext cx="3834716" cy="1365622"/>
          </a:xfrm>
          <a:prstGeom prst="rect">
            <a:avLst/>
          </a:prstGeom>
        </p:spPr>
      </p:pic>
      <p:pic>
        <p:nvPicPr>
          <p:cNvPr id="6" name="Picture 5" descr="http://sf.mon.bg/img/logo_edna_posoka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925" y="212835"/>
            <a:ext cx="2624138" cy="8207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3903" y="1190326"/>
            <a:ext cx="9597435" cy="716851"/>
          </a:xfrm>
        </p:spPr>
        <p:txBody>
          <a:bodyPr/>
          <a:lstStyle/>
          <a:p>
            <a:pPr algn="ctr"/>
            <a:r>
              <a:rPr lang="bg-BG" b="1" dirty="0" smtClean="0">
                <a:solidFill>
                  <a:srgbClr val="FF0000"/>
                </a:solidFill>
              </a:rPr>
              <a:t>ИНДИКАТОР за РЕЗУЛТАТ:</a:t>
            </a:r>
            <a:endParaRPr lang="bg-BG" dirty="0">
              <a:solidFill>
                <a:srgbClr val="FF000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 dirty="0" smtClean="0"/>
          </a:p>
          <a:p>
            <a:endParaRPr lang="bg-BG" dirty="0"/>
          </a:p>
          <a:p>
            <a:r>
              <a:rPr lang="bg-BG" sz="2400" b="1" dirty="0" smtClean="0">
                <a:solidFill>
                  <a:srgbClr val="002060"/>
                </a:solidFill>
              </a:rPr>
              <a:t>Публични </a:t>
            </a:r>
            <a:r>
              <a:rPr lang="bg-BG" sz="2400" b="1" dirty="0">
                <a:solidFill>
                  <a:srgbClr val="002060"/>
                </a:solidFill>
              </a:rPr>
              <a:t>разходи за </a:t>
            </a:r>
            <a:r>
              <a:rPr lang="bg-BG" sz="2400" b="1" dirty="0" smtClean="0">
                <a:solidFill>
                  <a:srgbClr val="002060"/>
                </a:solidFill>
              </a:rPr>
              <a:t>НИРД, финансирани </a:t>
            </a:r>
            <a:r>
              <a:rPr lang="bg-BG" sz="2400" b="1" dirty="0">
                <a:solidFill>
                  <a:srgbClr val="002060"/>
                </a:solidFill>
              </a:rPr>
              <a:t>от предприятията във всички области извън </a:t>
            </a:r>
            <a:r>
              <a:rPr lang="bg-BG" sz="2400" b="1" dirty="0" smtClean="0">
                <a:solidFill>
                  <a:srgbClr val="002060"/>
                </a:solidFill>
              </a:rPr>
              <a:t>област </a:t>
            </a:r>
            <a:r>
              <a:rPr lang="bg-BG" sz="2400" b="1" dirty="0">
                <a:solidFill>
                  <a:srgbClr val="002060"/>
                </a:solidFill>
              </a:rPr>
              <a:t>София (столица), като % от общите публични разходи за НИРД </a:t>
            </a:r>
            <a:r>
              <a:rPr lang="bg-BG" sz="2400" b="1" dirty="0" smtClean="0">
                <a:solidFill>
                  <a:srgbClr val="002060"/>
                </a:solidFill>
              </a:rPr>
              <a:t>- </a:t>
            </a:r>
            <a:r>
              <a:rPr lang="bg-BG" sz="2400" b="1" dirty="0">
                <a:solidFill>
                  <a:srgbClr val="FF0000"/>
                </a:solidFill>
              </a:rPr>
              <a:t>2,3 %</a:t>
            </a:r>
            <a:endParaRPr lang="en-GB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924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4" descr="Picture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575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/>
          </p:cNvSpPr>
          <p:nvPr/>
        </p:nvSpPr>
        <p:spPr bwMode="auto">
          <a:xfrm>
            <a:off x="484718" y="3068639"/>
            <a:ext cx="11563349" cy="498475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/>
          <a:p>
            <a:pPr algn="ctr" defTabSz="912813" eaLnBrk="1" hangingPunct="1">
              <a:lnSpc>
                <a:spcPct val="90000"/>
              </a:lnSpc>
              <a:defRPr/>
            </a:pPr>
            <a:r>
              <a:rPr lang="bg-BG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Благодаря за вниманието!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03384" y="5934076"/>
            <a:ext cx="5323416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bg-B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web: </a:t>
            </a:r>
            <a:r>
              <a:rPr lang="bg-BG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http://sf.mon.bg</a:t>
            </a:r>
            <a:r>
              <a:rPr lang="bg-B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/>
          </a:blip>
          <a:stretch>
            <a:fillRect/>
          </a:stretch>
        </p:blipFill>
        <p:spPr>
          <a:xfrm>
            <a:off x="7440150" y="-99392"/>
            <a:ext cx="4980185" cy="10193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2355273"/>
          </a:xfrm>
        </p:spPr>
        <p:txBody>
          <a:bodyPr/>
          <a:lstStyle/>
          <a:p>
            <a:r>
              <a:rPr lang="bg-BG" dirty="0" smtClean="0"/>
              <a:t>Регионални научни центрове </a:t>
            </a:r>
            <a:endParaRPr lang="bg-B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867891"/>
            <a:ext cx="8915399" cy="3042019"/>
          </a:xfrm>
        </p:spPr>
        <p:txBody>
          <a:bodyPr>
            <a:normAutofit/>
          </a:bodyPr>
          <a:lstStyle/>
          <a:p>
            <a:r>
              <a:rPr lang="bg-BG" sz="2000" dirty="0" smtClean="0">
                <a:solidFill>
                  <a:schemeClr val="accent2">
                    <a:lumMod val="50000"/>
                  </a:schemeClr>
                </a:solidFill>
              </a:rPr>
              <a:t>Регионални научноизследователски организации и висши училища, които не разполагат с критична маса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,</a:t>
            </a:r>
            <a:r>
              <a:rPr lang="bg-BG" sz="2000" dirty="0" smtClean="0">
                <a:solidFill>
                  <a:schemeClr val="accent2">
                    <a:lumMod val="50000"/>
                  </a:schemeClr>
                </a:solidFill>
              </a:rPr>
              <a:t> за да се превърнат в ефективни центрове за върхови постижения или компетентност, но играят важна регионална роля за развитието на местната иновационна екосистема.</a:t>
            </a:r>
          </a:p>
          <a:p>
            <a:r>
              <a:rPr lang="bg-BG" sz="2000" dirty="0" smtClean="0">
                <a:solidFill>
                  <a:schemeClr val="accent2">
                    <a:lumMod val="50000"/>
                  </a:schemeClr>
                </a:solidFill>
              </a:rPr>
              <a:t>Програмата ще подкрепи  по няколко инфраструктури във всеки от шестте основни географски райони на България (с изключване територията на  област София-град)</a:t>
            </a:r>
            <a:endParaRPr lang="bg-BG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846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sz="2800" dirty="0" smtClean="0"/>
              <a:t/>
            </a:r>
            <a:br>
              <a:rPr lang="bg-BG" sz="2800" dirty="0" smtClean="0"/>
            </a:br>
            <a:r>
              <a:rPr lang="bg-BG" sz="2800" dirty="0"/>
              <a:t/>
            </a:r>
            <a:br>
              <a:rPr lang="bg-BG" sz="2800" dirty="0"/>
            </a:br>
            <a:r>
              <a:rPr lang="bg-BG" sz="2800" dirty="0" smtClean="0"/>
              <a:t/>
            </a:r>
            <a:br>
              <a:rPr lang="bg-BG" sz="2800" dirty="0" smtClean="0"/>
            </a:br>
            <a:r>
              <a:rPr lang="bg-BG" sz="2800" dirty="0"/>
              <a:t/>
            </a:r>
            <a:br>
              <a:rPr lang="bg-BG" sz="2800" dirty="0"/>
            </a:br>
            <a:r>
              <a:rPr lang="bg-BG" sz="2800" dirty="0" smtClean="0"/>
              <a:t/>
            </a:r>
            <a:br>
              <a:rPr lang="bg-BG" sz="2800" dirty="0" smtClean="0"/>
            </a:br>
            <a:r>
              <a:rPr lang="bg-BG" sz="2800" dirty="0"/>
              <a:t/>
            </a:r>
            <a:br>
              <a:rPr lang="bg-BG" sz="2800" dirty="0"/>
            </a:br>
            <a:r>
              <a:rPr lang="bg-BG" sz="2800" dirty="0" smtClean="0"/>
              <a:t/>
            </a:r>
            <a:br>
              <a:rPr lang="bg-BG" sz="2800" dirty="0" smtClean="0"/>
            </a:br>
            <a:endParaRPr lang="bg-BG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1676400"/>
            <a:ext cx="8915399" cy="3879273"/>
          </a:xfrm>
        </p:spPr>
        <p:txBody>
          <a:bodyPr>
            <a:noAutofit/>
          </a:bodyPr>
          <a:lstStyle/>
          <a:p>
            <a:r>
              <a:rPr lang="bg-BG" sz="3200" b="1" dirty="0"/>
              <a:t>Основна цел </a:t>
            </a:r>
            <a:r>
              <a:rPr lang="bg-BG" sz="3200" dirty="0"/>
              <a:t>: повишаване на капацитета за икономическото развитие на регионите в България чрез предоставяне на повече и пазарно ориентирани публични инвестиции в инфраструктура</a:t>
            </a:r>
            <a:r>
              <a:rPr lang="bg-BG" sz="1800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2498124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09462"/>
          </a:xfrm>
        </p:spPr>
        <p:txBody>
          <a:bodyPr>
            <a:normAutofit fontScale="90000"/>
          </a:bodyPr>
          <a:lstStyle/>
          <a:p>
            <a:endParaRPr lang="bg-BG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1705881"/>
              </p:ext>
            </p:extLst>
          </p:nvPr>
        </p:nvGraphicFramePr>
        <p:xfrm>
          <a:off x="905691" y="1390008"/>
          <a:ext cx="10598922" cy="5034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64047" y="24386"/>
            <a:ext cx="3139712" cy="14143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033978" y="24386"/>
            <a:ext cx="3834716" cy="1365622"/>
          </a:xfrm>
          <a:prstGeom prst="rect">
            <a:avLst/>
          </a:prstGeom>
        </p:spPr>
      </p:pic>
      <p:pic>
        <p:nvPicPr>
          <p:cNvPr id="6" name="Picture 5" descr="http://sf.mon.bg/img/logo_edna_posoka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925" y="212835"/>
            <a:ext cx="2624138" cy="8207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9096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04434" y="1720850"/>
            <a:ext cx="9886951" cy="762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bg-BG" sz="3000" b="1" dirty="0" smtClean="0">
                <a:solidFill>
                  <a:schemeClr val="accent2"/>
                </a:solidFill>
                <a:latin typeface="+mn-lt"/>
              </a:rPr>
              <a:t>КОМПОНЕНТИ</a:t>
            </a:r>
            <a:r>
              <a:rPr lang="bg-BG" sz="3000" b="1" dirty="0">
                <a:solidFill>
                  <a:schemeClr val="accent2"/>
                </a:solidFill>
                <a:latin typeface="+mn-lt"/>
              </a:rPr>
              <a:t/>
            </a:r>
            <a:br>
              <a:rPr lang="bg-BG" sz="3000" b="1" dirty="0">
                <a:solidFill>
                  <a:schemeClr val="accent2"/>
                </a:solidFill>
                <a:latin typeface="+mn-lt"/>
              </a:rPr>
            </a:br>
            <a:r>
              <a:rPr lang="bg-BG" sz="3000" b="1" dirty="0" smtClean="0">
                <a:solidFill>
                  <a:schemeClr val="accent2"/>
                </a:solidFill>
                <a:latin typeface="+mn-lt"/>
              </a:rPr>
              <a:t>(по приоритетни области на ИСИС)</a:t>
            </a:r>
            <a:endParaRPr lang="bg-BG" sz="3000" b="1" dirty="0">
              <a:solidFill>
                <a:schemeClr val="accent2"/>
              </a:solidFill>
              <a:latin typeface="+mn-lt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5263387"/>
              </p:ext>
            </p:extLst>
          </p:nvPr>
        </p:nvGraphicFramePr>
        <p:xfrm>
          <a:off x="1616076" y="2466656"/>
          <a:ext cx="9888539" cy="35326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2971" y="1149530"/>
            <a:ext cx="9501641" cy="696687"/>
          </a:xfrm>
        </p:spPr>
        <p:txBody>
          <a:bodyPr/>
          <a:lstStyle/>
          <a:p>
            <a:pPr algn="ctr"/>
            <a:r>
              <a:rPr lang="bg-BG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допустими бенефициенти:</a:t>
            </a:r>
            <a:endParaRPr lang="bg-BG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4047" y="24386"/>
            <a:ext cx="3139712" cy="14143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33978" y="24386"/>
            <a:ext cx="3834716" cy="1365622"/>
          </a:xfrm>
          <a:prstGeom prst="rect">
            <a:avLst/>
          </a:prstGeom>
        </p:spPr>
      </p:pic>
      <p:pic>
        <p:nvPicPr>
          <p:cNvPr id="6" name="Picture 5" descr="http://sf.mon.bg/img/logo_edna_posoka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925" y="212835"/>
            <a:ext cx="2624138" cy="8207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4439379"/>
              </p:ext>
            </p:extLst>
          </p:nvPr>
        </p:nvGraphicFramePr>
        <p:xfrm>
          <a:off x="2340864" y="1802933"/>
          <a:ext cx="9008301" cy="50550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546088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ВАЖНО!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227909"/>
            <a:ext cx="8915400" cy="4683313"/>
          </a:xfrm>
        </p:spPr>
        <p:txBody>
          <a:bodyPr>
            <a:noAutofit/>
          </a:bodyPr>
          <a:lstStyle/>
          <a:p>
            <a:endParaRPr lang="bg-BG" sz="1500" b="1" dirty="0" smtClean="0"/>
          </a:p>
          <a:p>
            <a:endParaRPr lang="bg-BG" sz="1500" b="1" dirty="0"/>
          </a:p>
          <a:p>
            <a:pPr algn="just"/>
            <a:r>
              <a:rPr lang="bg-BG" b="1" dirty="0" smtClean="0">
                <a:solidFill>
                  <a:srgbClr val="FF0000"/>
                </a:solidFill>
              </a:rPr>
              <a:t>„Асоциирани партньори“ са юридически лица, които подпомагат изпълнението на проекта. </a:t>
            </a:r>
            <a:r>
              <a:rPr lang="bg-BG" b="1" dirty="0" smtClean="0"/>
              <a:t>(§ 1 от Допълнителните разпоредби на ПМС № 107/10.05.2014 г.) </a:t>
            </a:r>
          </a:p>
          <a:p>
            <a:pPr algn="just"/>
            <a:r>
              <a:rPr lang="bg-BG" b="1" u="sng" dirty="0" smtClean="0">
                <a:solidFill>
                  <a:srgbClr val="FF0000"/>
                </a:solidFill>
              </a:rPr>
              <a:t>Разходите, направени от асоциираните партньори са недопустими </a:t>
            </a:r>
            <a:r>
              <a:rPr lang="bg-BG" b="1" dirty="0" smtClean="0"/>
              <a:t>за възстановяване по оперативната програма. Въпреки това, стойността на разходите, които са планирани на етап кандидатстване с проектно предложение, направени от асоциирани партньори </a:t>
            </a:r>
            <a:r>
              <a:rPr lang="bg-BG" b="1" dirty="0" smtClean="0">
                <a:solidFill>
                  <a:srgbClr val="FF0000"/>
                </a:solidFill>
              </a:rPr>
              <a:t>следва да бъдат включени в общата стойност на проекта/планираните ползи;</a:t>
            </a:r>
          </a:p>
          <a:p>
            <a:r>
              <a:rPr lang="bg-BG" b="1" dirty="0" smtClean="0"/>
              <a:t>Асоциираните партньори </a:t>
            </a:r>
            <a:r>
              <a:rPr lang="bg-BG" b="1" dirty="0" smtClean="0">
                <a:solidFill>
                  <a:srgbClr val="FF0000"/>
                </a:solidFill>
              </a:rPr>
              <a:t>н</a:t>
            </a:r>
            <a:r>
              <a:rPr lang="bg-BG" b="1" u="sng" dirty="0" smtClean="0">
                <a:solidFill>
                  <a:srgbClr val="FF0000"/>
                </a:solidFill>
              </a:rPr>
              <a:t>е са задължителни бенефициенти </a:t>
            </a:r>
            <a:r>
              <a:rPr lang="bg-BG" b="1" dirty="0" smtClean="0"/>
              <a:t>по ОП НОИР или по настоящата процедура;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155206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25421"/>
          </a:xfrm>
        </p:spPr>
        <p:txBody>
          <a:bodyPr>
            <a:normAutofit fontScale="90000"/>
          </a:bodyPr>
          <a:lstStyle/>
          <a:p>
            <a:endParaRPr lang="bg-BG" dirty="0">
              <a:solidFill>
                <a:srgbClr val="00B05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4047" y="24386"/>
            <a:ext cx="3139712" cy="14143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33978" y="24386"/>
            <a:ext cx="3834716" cy="1365622"/>
          </a:xfrm>
          <a:prstGeom prst="rect">
            <a:avLst/>
          </a:prstGeom>
        </p:spPr>
      </p:pic>
      <p:pic>
        <p:nvPicPr>
          <p:cNvPr id="6" name="Picture 5" descr="http://sf.mon.bg/img/logo_edna_posoka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925" y="212835"/>
            <a:ext cx="2624138" cy="8207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9" name="Rounded Rectangle 8"/>
          <p:cNvSpPr/>
          <p:nvPr/>
        </p:nvSpPr>
        <p:spPr>
          <a:xfrm>
            <a:off x="2682238" y="2182373"/>
            <a:ext cx="8822373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400" dirty="0" smtClean="0"/>
              <a:t>Общ бюджет: </a:t>
            </a:r>
            <a:r>
              <a:rPr lang="bg-BG" sz="2400" b="1" dirty="0" smtClean="0">
                <a:solidFill>
                  <a:srgbClr val="FF0000"/>
                </a:solidFill>
              </a:rPr>
              <a:t>110 000 000 лева </a:t>
            </a:r>
            <a:endParaRPr lang="en-GB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759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i="1" dirty="0" smtClean="0">
                <a:solidFill>
                  <a:srgbClr val="FF0000"/>
                </a:solidFill>
              </a:rPr>
              <a:t>Начин на реализация:</a:t>
            </a:r>
            <a:endParaRPr lang="en-GB" b="1" i="1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7042869"/>
              </p:ext>
            </p:extLst>
          </p:nvPr>
        </p:nvGraphicFramePr>
        <p:xfrm>
          <a:off x="644434" y="1776548"/>
          <a:ext cx="10215744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343714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1299</TotalTime>
  <Words>1085</Words>
  <Application>Microsoft Office PowerPoint</Application>
  <PresentationFormat>Widescreen</PresentationFormat>
  <Paragraphs>97</Paragraphs>
  <Slides>19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Century Gothic</vt:lpstr>
      <vt:lpstr>Wingdings 3</vt:lpstr>
      <vt:lpstr>Wisp</vt:lpstr>
      <vt:lpstr>ОПЕРАЦИЯ „Изгражане на регионални научни центрове"</vt:lpstr>
      <vt:lpstr>Регионални научни центрове </vt:lpstr>
      <vt:lpstr>       </vt:lpstr>
      <vt:lpstr>PowerPoint Presentation</vt:lpstr>
      <vt:lpstr>КОМПОНЕНТИ (по приоритетни области на ИСИС)</vt:lpstr>
      <vt:lpstr>допустими бенефициенти:</vt:lpstr>
      <vt:lpstr>ВАЖНО!</vt:lpstr>
      <vt:lpstr>PowerPoint Presentation</vt:lpstr>
      <vt:lpstr>Начин на реализация:</vt:lpstr>
      <vt:lpstr>Допустими дейности (1)</vt:lpstr>
      <vt:lpstr>Допустими дейности (2)</vt:lpstr>
      <vt:lpstr>Допустими дейности (3)</vt:lpstr>
      <vt:lpstr>PowerPoint Presentation</vt:lpstr>
      <vt:lpstr>Допустими разходи (1):</vt:lpstr>
      <vt:lpstr>Допустими разходи за (2):</vt:lpstr>
      <vt:lpstr>Допустими разходи за (3):</vt:lpstr>
      <vt:lpstr>ИНДИКАТОРИ за ПРОДУКТ:</vt:lpstr>
      <vt:lpstr>ИНДИКАТОР за РЕЗУЛТАТ: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СТУДЕНТСКИ ПРАКТИКИ</dc:title>
  <dc:creator>Asen P Petrov</dc:creator>
  <cp:lastModifiedBy>user</cp:lastModifiedBy>
  <cp:revision>119</cp:revision>
  <cp:lastPrinted>2017-05-02T12:48:35Z</cp:lastPrinted>
  <dcterms:created xsi:type="dcterms:W3CDTF">2015-04-14T07:41:23Z</dcterms:created>
  <dcterms:modified xsi:type="dcterms:W3CDTF">2017-05-02T13:45:11Z</dcterms:modified>
</cp:coreProperties>
</file>